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 id="2147483699" r:id="rId2"/>
  </p:sldMasterIdLst>
  <p:notesMasterIdLst>
    <p:notesMasterId r:id="rId54"/>
  </p:notesMasterIdLst>
  <p:sldIdLst>
    <p:sldId id="1851" r:id="rId3"/>
    <p:sldId id="1999" r:id="rId4"/>
    <p:sldId id="2055" r:id="rId5"/>
    <p:sldId id="2075" r:id="rId6"/>
    <p:sldId id="565" r:id="rId7"/>
    <p:sldId id="568" r:id="rId8"/>
    <p:sldId id="573" r:id="rId9"/>
    <p:sldId id="2056" r:id="rId10"/>
    <p:sldId id="2057" r:id="rId11"/>
    <p:sldId id="2058" r:id="rId12"/>
    <p:sldId id="2090" r:id="rId13"/>
    <p:sldId id="2072" r:id="rId14"/>
    <p:sldId id="2087" r:id="rId15"/>
    <p:sldId id="2074" r:id="rId16"/>
    <p:sldId id="354" r:id="rId17"/>
    <p:sldId id="355" r:id="rId18"/>
    <p:sldId id="2093" r:id="rId19"/>
    <p:sldId id="356" r:id="rId20"/>
    <p:sldId id="360" r:id="rId21"/>
    <p:sldId id="2094" r:id="rId22"/>
    <p:sldId id="2095" r:id="rId23"/>
    <p:sldId id="463" r:id="rId24"/>
    <p:sldId id="361" r:id="rId25"/>
    <p:sldId id="2031" r:id="rId26"/>
    <p:sldId id="362" r:id="rId27"/>
    <p:sldId id="363" r:id="rId28"/>
    <p:sldId id="2032" r:id="rId29"/>
    <p:sldId id="2096" r:id="rId30"/>
    <p:sldId id="2033" r:id="rId31"/>
    <p:sldId id="2098" r:id="rId32"/>
    <p:sldId id="364" r:id="rId33"/>
    <p:sldId id="2099" r:id="rId34"/>
    <p:sldId id="2034" r:id="rId35"/>
    <p:sldId id="365" r:id="rId36"/>
    <p:sldId id="2035" r:id="rId37"/>
    <p:sldId id="2036" r:id="rId38"/>
    <p:sldId id="2038" r:id="rId39"/>
    <p:sldId id="2100" r:id="rId40"/>
    <p:sldId id="2039" r:id="rId41"/>
    <p:sldId id="2040" r:id="rId42"/>
    <p:sldId id="2101" r:id="rId43"/>
    <p:sldId id="2041" r:id="rId44"/>
    <p:sldId id="2042" r:id="rId45"/>
    <p:sldId id="2043" r:id="rId46"/>
    <p:sldId id="2037" r:id="rId47"/>
    <p:sldId id="2044" r:id="rId48"/>
    <p:sldId id="2045" r:id="rId49"/>
    <p:sldId id="2102" r:id="rId50"/>
    <p:sldId id="2046" r:id="rId51"/>
    <p:sldId id="2047" r:id="rId52"/>
    <p:sldId id="2103"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A99102-77EF-89D7-2E7F-1666580FFAFD}" name="Izabela Waliszewska-Plewa" initials="IW" userId="S::izabela.waliszewska-plewa@ujk.edu.pl::c329ca49-22e8-45a4-959d-46647cd6caa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92"/>
    <a:srgbClr val="0A3D90"/>
    <a:srgbClr val="003399"/>
    <a:srgbClr val="000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40F553-AE31-DD8F-3BCB-7FAB884C481E}" v="97" dt="2024-04-29T13:10:27.178"/>
  </p1510:revLst>
</p1510:revInfo>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Styl ciemny 1 — Ak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yl pośredni 4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25E5076-3810-47DD-B79F-674D7AD40C01}" styleName="Styl ciemny 1 — Ak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Styl pośredni 1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Styl pośredni 4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36" autoAdjust="0"/>
    <p:restoredTop sz="96230" autoAdjust="0"/>
  </p:normalViewPr>
  <p:slideViewPr>
    <p:cSldViewPr>
      <p:cViewPr varScale="1">
        <p:scale>
          <a:sx n="146" d="100"/>
          <a:sy n="146" d="100"/>
        </p:scale>
        <p:origin x="558"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EF8C33-F731-4628-836D-0A69BC7424E9}" type="datetimeFigureOut">
              <a:rPr lang="pl-PL" smtClean="0"/>
              <a:t>25.02.2026</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2CB28-2A32-4D7A-8147-1104F3CB4562}" type="slidenum">
              <a:rPr lang="pl-PL" smtClean="0"/>
              <a:t>‹#›</a:t>
            </a:fld>
            <a:endParaRPr lang="pl-PL"/>
          </a:p>
        </p:txBody>
      </p:sp>
    </p:spTree>
    <p:extLst>
      <p:ext uri="{BB962C8B-B14F-4D97-AF65-F5344CB8AC3E}">
        <p14:creationId xmlns:p14="http://schemas.microsoft.com/office/powerpoint/2010/main" val="3694851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419100" y="1239838"/>
            <a:ext cx="5954713" cy="3351212"/>
          </a:xfrm>
        </p:spPr>
        <p:txBody>
          <a:bodyPr/>
          <a:lstStyle/>
          <a:p>
            <a:endParaRPr lang="pl-PL"/>
          </a:p>
        </p:txBody>
      </p:sp>
      <p:sp>
        <p:nvSpPr>
          <p:cNvPr id="3" name="Symbol zastępczy notatek 2"/>
          <p:cNvSpPr>
            <a:spLocks noGrp="1"/>
          </p:cNvSpPr>
          <p:nvPr>
            <p:ph type="body" idx="1"/>
          </p:nvPr>
        </p:nvSpPr>
        <p:spPr/>
        <p:txBody>
          <a:bodyPr/>
          <a:lstStyle/>
          <a:p>
            <a:endParaRPr lang="pl-PL"/>
          </a:p>
        </p:txBody>
      </p:sp>
    </p:spTree>
    <p:extLst>
      <p:ext uri="{BB962C8B-B14F-4D97-AF65-F5344CB8AC3E}">
        <p14:creationId xmlns:p14="http://schemas.microsoft.com/office/powerpoint/2010/main" val="2785440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raz slajdu — symbol zastępczy 1"/>
          <p:cNvSpPr>
            <a:spLocks noGrp="1" noRot="1" noChangeAspect="1"/>
          </p:cNvSpPr>
          <p:nvPr>
            <p:ph type="sldImg"/>
          </p:nvPr>
        </p:nvSpPr>
        <p:spPr>
          <a:xfrm>
            <a:off x="685800" y="1143000"/>
            <a:ext cx="5486400" cy="3086100"/>
          </a:xfrm>
        </p:spPr>
        <p:txBody>
          <a:bodyPr/>
          <a:lstStyle/>
          <a:p>
            <a:endParaRPr lang="pl-PL"/>
          </a:p>
        </p:txBody>
      </p:sp>
      <p:sp>
        <p:nvSpPr>
          <p:cNvPr id="3" name="Notatki — symbol zastępczy 2"/>
          <p:cNvSpPr>
            <a:spLocks noGrp="1"/>
          </p:cNvSpPr>
          <p:nvPr>
            <p:ph type="body" idx="1"/>
          </p:nvPr>
        </p:nvSpPr>
        <p:spPr/>
        <p:txBody>
          <a:bodyPr rtlCol="0"/>
          <a:lstStyle/>
          <a:p>
            <a:pPr rtl="0"/>
            <a:endParaRPr lang="pl-PL" noProof="0" dirty="0"/>
          </a:p>
        </p:txBody>
      </p:sp>
      <p:sp>
        <p:nvSpPr>
          <p:cNvPr id="4" name="Numer slajdu — symbol zastępczy 3"/>
          <p:cNvSpPr>
            <a:spLocks noGrp="1"/>
          </p:cNvSpPr>
          <p:nvPr>
            <p:ph type="sldNum" sz="quarter" idx="5"/>
          </p:nvPr>
        </p:nvSpPr>
        <p:spPr/>
        <p:txBody>
          <a:bodyPr rtlCol="0"/>
          <a:lstStyle/>
          <a:p>
            <a:pPr rtl="0"/>
            <a:fld id="{69D2F9AB-3C90-481E-8C34-4F549BF455D7}" type="slidenum">
              <a:rPr lang="pl-PL" smtClean="0"/>
              <a:t>51</a:t>
            </a:fld>
            <a:endParaRPr lang="pl-PL"/>
          </a:p>
        </p:txBody>
      </p:sp>
    </p:spTree>
    <p:extLst>
      <p:ext uri="{BB962C8B-B14F-4D97-AF65-F5344CB8AC3E}">
        <p14:creationId xmlns:p14="http://schemas.microsoft.com/office/powerpoint/2010/main" val="1711845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2/25/2026</a:t>
            </a:fld>
            <a:endParaRPr lang="en-US" dirty="0"/>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pic>
        <p:nvPicPr>
          <p:cNvPr id="7" name="Obraz 6">
            <a:extLst>
              <a:ext uri="{FF2B5EF4-FFF2-40B4-BE49-F238E27FC236}">
                <a16:creationId xmlns:a16="http://schemas.microsoft.com/office/drawing/2014/main" id="{5A577FE9-E650-8D9F-CA92-8B4973E7E9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53747" y="6365234"/>
            <a:ext cx="720196" cy="492766"/>
          </a:xfrm>
          <a:prstGeom prst="rect">
            <a:avLst/>
          </a:prstGeom>
        </p:spPr>
      </p:pic>
    </p:spTree>
    <p:extLst>
      <p:ext uri="{BB962C8B-B14F-4D97-AF65-F5344CB8AC3E}">
        <p14:creationId xmlns:p14="http://schemas.microsoft.com/office/powerpoint/2010/main" val="3492856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922774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604109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08_Dwie kolumny tekstu">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630000" y="666000"/>
            <a:ext cx="8891513" cy="414000"/>
          </a:xfrm>
          <a:prstGeom prst="rect">
            <a:avLst/>
          </a:prstGeom>
        </p:spPr>
        <p:txBody>
          <a:bodyPr lIns="0" tIns="0" rIns="0" bIns="0">
            <a:noAutofit/>
          </a:bodyPr>
          <a:lstStyle>
            <a:lvl1pPr algn="l">
              <a:lnSpc>
                <a:spcPct val="72000"/>
              </a:lnSpc>
              <a:defRPr sz="2925" b="0" i="0">
                <a:solidFill>
                  <a:schemeClr val="tx1"/>
                </a:solidFill>
                <a:latin typeface="+mj-lt"/>
                <a:cs typeface="Verdana"/>
              </a:defRPr>
            </a:lvl1pPr>
          </a:lstStyle>
          <a:p>
            <a:r>
              <a:rPr lang="pl-PL"/>
              <a:t>Dwie kolumny tekstu</a:t>
            </a:r>
            <a:endParaRPr/>
          </a:p>
        </p:txBody>
      </p:sp>
      <p:sp>
        <p:nvSpPr>
          <p:cNvPr id="11" name="Symbol zastępczy tekstu 10">
            <a:extLst>
              <a:ext uri="{FF2B5EF4-FFF2-40B4-BE49-F238E27FC236}">
                <a16:creationId xmlns:a16="http://schemas.microsoft.com/office/drawing/2014/main" id="{823AF364-767B-CF37-7010-E018E019BB46}"/>
              </a:ext>
            </a:extLst>
          </p:cNvPr>
          <p:cNvSpPr>
            <a:spLocks noGrp="1"/>
          </p:cNvSpPr>
          <p:nvPr>
            <p:ph type="body" sz="quarter" idx="10" hasCustomPrompt="1"/>
          </p:nvPr>
        </p:nvSpPr>
        <p:spPr>
          <a:xfrm>
            <a:off x="630000" y="1143000"/>
            <a:ext cx="8892000" cy="369332"/>
          </a:xfrm>
          <a:prstGeom prst="rect">
            <a:avLst/>
          </a:prstGeom>
        </p:spPr>
        <p:txBody>
          <a:bodyPr lIns="0" tIns="0" rIns="0" bIns="0"/>
          <a:lstStyle>
            <a:lvl1pPr algn="l">
              <a:defRPr sz="1950">
                <a:solidFill>
                  <a:schemeClr val="tx1"/>
                </a:solidFill>
                <a:latin typeface="Inter Medium" panose="02000503000000020004" pitchFamily="2" charset="0"/>
                <a:ea typeface="Inter Medium" panose="02000503000000020004" pitchFamily="2" charset="0"/>
              </a:defRPr>
            </a:lvl1pPr>
            <a:lvl2pPr marL="0" algn="l">
              <a:defRPr sz="1950">
                <a:solidFill>
                  <a:schemeClr val="tx1"/>
                </a:solidFill>
                <a:latin typeface="+mn-lt"/>
              </a:defRPr>
            </a:lvl2pPr>
            <a:lvl3pPr marL="0" algn="l">
              <a:defRPr sz="1950">
                <a:solidFill>
                  <a:schemeClr val="tx1"/>
                </a:solidFill>
                <a:latin typeface="+mn-lt"/>
              </a:defRPr>
            </a:lvl3pPr>
            <a:lvl4pPr marL="0" algn="l">
              <a:defRPr sz="1950">
                <a:solidFill>
                  <a:schemeClr val="tx1"/>
                </a:solidFill>
                <a:latin typeface="+mn-lt"/>
              </a:defRPr>
            </a:lvl4pPr>
            <a:lvl5pPr marL="0" algn="l">
              <a:defRPr sz="1950">
                <a:solidFill>
                  <a:schemeClr val="tx1"/>
                </a:solidFill>
                <a:latin typeface="+mn-lt"/>
              </a:defRPr>
            </a:lvl5pPr>
          </a:lstStyle>
          <a:p>
            <a:pPr lvl="0"/>
            <a:r>
              <a:rPr lang="pl-PL"/>
              <a:t>Z wyróżnionym tekstem</a:t>
            </a:r>
          </a:p>
        </p:txBody>
      </p:sp>
      <p:sp>
        <p:nvSpPr>
          <p:cNvPr id="13" name="Symbol zastępczy tekstu 12">
            <a:extLst>
              <a:ext uri="{FF2B5EF4-FFF2-40B4-BE49-F238E27FC236}">
                <a16:creationId xmlns:a16="http://schemas.microsoft.com/office/drawing/2014/main" id="{0FCD88CD-B185-DA18-F703-3B57ACD8E0DB}"/>
              </a:ext>
            </a:extLst>
          </p:cNvPr>
          <p:cNvSpPr>
            <a:spLocks noGrp="1"/>
          </p:cNvSpPr>
          <p:nvPr>
            <p:ph type="body" sz="quarter" idx="11" hasCustomPrompt="1"/>
          </p:nvPr>
        </p:nvSpPr>
        <p:spPr>
          <a:xfrm>
            <a:off x="630000" y="2016000"/>
            <a:ext cx="5328000" cy="2057400"/>
          </a:xfrm>
          <a:prstGeom prst="rect">
            <a:avLst/>
          </a:prstGeom>
        </p:spPr>
        <p:txBody>
          <a:bodyPr lIns="0" tIns="0" rIns="0" bIns="0" numCol="1" spcCol="540000">
            <a:noAutofit/>
          </a:bodyPr>
          <a:lstStyle>
            <a:lvl1pPr marL="0" indent="0" algn="l">
              <a:lnSpc>
                <a:spcPct val="115000"/>
              </a:lnSpc>
              <a:spcBef>
                <a:spcPts val="2113"/>
              </a:spcBef>
              <a:buFontTx/>
              <a:buNone/>
              <a:tabLst>
                <a:tab pos="292500" algn="l"/>
              </a:tabLst>
              <a:defRPr sz="1463">
                <a:solidFill>
                  <a:schemeClr val="tx1"/>
                </a:solidFill>
                <a:latin typeface="+mn-lt"/>
              </a:defRPr>
            </a:lvl1pPr>
            <a:lvl2pPr marL="232538" indent="-232172" algn="l">
              <a:lnSpc>
                <a:spcPct val="115000"/>
              </a:lnSpc>
              <a:spcBef>
                <a:spcPts val="2031"/>
              </a:spcBef>
              <a:buClr>
                <a:schemeClr val="tx1"/>
              </a:buClr>
              <a:buSzPct val="120000"/>
              <a:buFont typeface="Wingdings" panose="05000000000000000000" pitchFamily="2" charset="2"/>
              <a:buChar char="§"/>
              <a:tabLst>
                <a:tab pos="263250" algn="l"/>
              </a:tabLst>
              <a:defRPr sz="1463">
                <a:solidFill>
                  <a:schemeClr val="tx1"/>
                </a:solidFill>
                <a:latin typeface="+mn-lt"/>
              </a:defRPr>
            </a:lvl2pPr>
            <a:lvl3pPr marL="204750" indent="-204750" algn="l">
              <a:lnSpc>
                <a:spcPct val="115000"/>
              </a:lnSpc>
              <a:defRPr sz="1463">
                <a:solidFill>
                  <a:schemeClr val="tx1"/>
                </a:solidFill>
                <a:latin typeface="+mn-lt"/>
              </a:defRPr>
            </a:lvl3pPr>
            <a:lvl4pPr marL="204750" indent="-204750" algn="l">
              <a:lnSpc>
                <a:spcPct val="115000"/>
              </a:lnSpc>
              <a:defRPr sz="1463">
                <a:solidFill>
                  <a:schemeClr val="tx1"/>
                </a:solidFill>
                <a:latin typeface="+mn-lt"/>
              </a:defRPr>
            </a:lvl4pPr>
            <a:lvl5pPr marL="204750" indent="-204750" algn="l">
              <a:lnSpc>
                <a:spcPct val="115000"/>
              </a:lnSpc>
              <a:defRPr sz="1463">
                <a:solidFill>
                  <a:schemeClr val="tx1"/>
                </a:solidFill>
                <a:latin typeface="+mn-lt"/>
              </a:defRPr>
            </a:lvl5pPr>
          </a:lstStyle>
          <a:p>
            <a:pPr lvl="0"/>
            <a:r>
              <a:rPr lang="pl-PL"/>
              <a:t>Dwa poziomy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12">
            <a:extLst>
              <a:ext uri="{FF2B5EF4-FFF2-40B4-BE49-F238E27FC236}">
                <a16:creationId xmlns:a16="http://schemas.microsoft.com/office/drawing/2014/main" id="{B4E20F8F-4E0B-A9A4-FD35-F3A0B1A39B47}"/>
              </a:ext>
            </a:extLst>
          </p:cNvPr>
          <p:cNvSpPr>
            <a:spLocks noGrp="1"/>
          </p:cNvSpPr>
          <p:nvPr>
            <p:ph type="body" sz="quarter" idx="12" hasCustomPrompt="1"/>
          </p:nvPr>
        </p:nvSpPr>
        <p:spPr>
          <a:xfrm>
            <a:off x="6233401" y="2016000"/>
            <a:ext cx="5328000" cy="3771900"/>
          </a:xfrm>
          <a:prstGeom prst="rect">
            <a:avLst/>
          </a:prstGeom>
        </p:spPr>
        <p:txBody>
          <a:bodyPr lIns="0" tIns="0" rIns="0" bIns="0" numCol="1" spcCol="540000">
            <a:noAutofit/>
          </a:bodyPr>
          <a:lstStyle>
            <a:lvl1pPr marL="0" indent="0" algn="l">
              <a:lnSpc>
                <a:spcPct val="115000"/>
              </a:lnSpc>
              <a:spcBef>
                <a:spcPts val="2113"/>
              </a:spcBef>
              <a:buFontTx/>
              <a:buNone/>
              <a:tabLst>
                <a:tab pos="292500" algn="l"/>
              </a:tabLst>
              <a:defRPr sz="1463">
                <a:solidFill>
                  <a:schemeClr val="tx1"/>
                </a:solidFill>
                <a:latin typeface="+mn-lt"/>
              </a:defRPr>
            </a:lvl1pPr>
            <a:lvl2pPr marL="232538" indent="-232172" algn="l">
              <a:lnSpc>
                <a:spcPct val="115000"/>
              </a:lnSpc>
              <a:spcBef>
                <a:spcPts val="2031"/>
              </a:spcBef>
              <a:buClr>
                <a:schemeClr val="tx1"/>
              </a:buClr>
              <a:buSzPct val="120000"/>
              <a:buFont typeface="Wingdings" panose="05000000000000000000" pitchFamily="2" charset="2"/>
              <a:buChar char="§"/>
              <a:tabLst>
                <a:tab pos="263250" algn="l"/>
              </a:tabLst>
              <a:defRPr sz="1463">
                <a:solidFill>
                  <a:schemeClr val="tx1"/>
                </a:solidFill>
                <a:latin typeface="+mn-lt"/>
              </a:defRPr>
            </a:lvl2pPr>
            <a:lvl3pPr marL="204750" indent="-204750" algn="l">
              <a:lnSpc>
                <a:spcPct val="115000"/>
              </a:lnSpc>
              <a:defRPr sz="1463">
                <a:solidFill>
                  <a:schemeClr val="tx1"/>
                </a:solidFill>
                <a:latin typeface="+mn-lt"/>
              </a:defRPr>
            </a:lvl3pPr>
            <a:lvl4pPr marL="204750" indent="-204750" algn="l">
              <a:lnSpc>
                <a:spcPct val="115000"/>
              </a:lnSpc>
              <a:defRPr sz="1463">
                <a:solidFill>
                  <a:schemeClr val="tx1"/>
                </a:solidFill>
                <a:latin typeface="+mn-lt"/>
              </a:defRPr>
            </a:lvl4pPr>
            <a:lvl5pPr marL="204750" indent="-204750" algn="l">
              <a:lnSpc>
                <a:spcPct val="115000"/>
              </a:lnSpc>
              <a:defRPr sz="1463">
                <a:solidFill>
                  <a:schemeClr val="tx1"/>
                </a:solidFill>
                <a:latin typeface="+mn-lt"/>
              </a:defRPr>
            </a:lvl5pPr>
          </a:lstStyle>
          <a:p>
            <a:pPr lvl="0"/>
            <a:r>
              <a:rPr lang="pl-PL"/>
              <a:t>Dwa poziomy tekstu</a:t>
            </a:r>
          </a:p>
          <a:p>
            <a:pPr lvl="1"/>
            <a:r>
              <a:rPr lang="pl-PL"/>
              <a:t>Drugi poziom</a:t>
            </a:r>
          </a:p>
          <a:p>
            <a:pPr lvl="2"/>
            <a:r>
              <a:rPr lang="pl-PL"/>
              <a:t>Trzeci poziom</a:t>
            </a:r>
          </a:p>
          <a:p>
            <a:pPr lvl="3"/>
            <a:r>
              <a:rPr lang="pl-PL"/>
              <a:t>Czwarty poziom</a:t>
            </a:r>
          </a:p>
          <a:p>
            <a:pPr lvl="4"/>
            <a:r>
              <a:rPr lang="pl-PL"/>
              <a:t>Piąty poziom </a:t>
            </a:r>
          </a:p>
        </p:txBody>
      </p:sp>
      <p:sp>
        <p:nvSpPr>
          <p:cNvPr id="7" name="Symbol zastępczy tekstu 6">
            <a:extLst>
              <a:ext uri="{FF2B5EF4-FFF2-40B4-BE49-F238E27FC236}">
                <a16:creationId xmlns:a16="http://schemas.microsoft.com/office/drawing/2014/main" id="{BB0FCE05-85CB-435E-B9A8-E94C720C83EB}"/>
              </a:ext>
            </a:extLst>
          </p:cNvPr>
          <p:cNvSpPr>
            <a:spLocks noGrp="1"/>
          </p:cNvSpPr>
          <p:nvPr>
            <p:ph type="body" sz="quarter" idx="13" hasCustomPrompt="1"/>
          </p:nvPr>
        </p:nvSpPr>
        <p:spPr>
          <a:xfrm>
            <a:off x="1905000" y="4572000"/>
            <a:ext cx="4038601" cy="1219200"/>
          </a:xfrm>
          <a:prstGeom prst="rect">
            <a:avLst/>
          </a:prstGeom>
        </p:spPr>
        <p:txBody>
          <a:bodyPr lIns="0" tIns="0" rIns="0" bIns="0">
            <a:noAutofit/>
          </a:bodyPr>
          <a:lstStyle>
            <a:lvl1pPr algn="l">
              <a:lnSpc>
                <a:spcPct val="95000"/>
              </a:lnSpc>
              <a:defRPr sz="2275">
                <a:solidFill>
                  <a:schemeClr val="accent1"/>
                </a:solidFill>
                <a:latin typeface="+mj-lt"/>
              </a:defRPr>
            </a:lvl1pPr>
            <a:lvl2pPr marL="0" algn="l">
              <a:lnSpc>
                <a:spcPct val="95000"/>
              </a:lnSpc>
              <a:defRPr sz="2275">
                <a:solidFill>
                  <a:schemeClr val="accent1"/>
                </a:solidFill>
                <a:latin typeface="+mj-lt"/>
              </a:defRPr>
            </a:lvl2pPr>
            <a:lvl3pPr marL="0" algn="l">
              <a:lnSpc>
                <a:spcPct val="95000"/>
              </a:lnSpc>
              <a:defRPr sz="2275">
                <a:solidFill>
                  <a:schemeClr val="accent1"/>
                </a:solidFill>
                <a:latin typeface="+mj-lt"/>
              </a:defRPr>
            </a:lvl3pPr>
            <a:lvl4pPr marL="0" algn="l">
              <a:lnSpc>
                <a:spcPct val="95000"/>
              </a:lnSpc>
              <a:defRPr sz="2275">
                <a:solidFill>
                  <a:schemeClr val="accent1"/>
                </a:solidFill>
                <a:latin typeface="+mj-lt"/>
              </a:defRPr>
            </a:lvl4pPr>
            <a:lvl5pPr marL="0" algn="l">
              <a:lnSpc>
                <a:spcPct val="95000"/>
              </a:lnSpc>
              <a:defRPr sz="2275">
                <a:solidFill>
                  <a:schemeClr val="accent1"/>
                </a:solidFill>
                <a:latin typeface="+mj-lt"/>
              </a:defRPr>
            </a:lvl5pPr>
          </a:lstStyle>
          <a:p>
            <a:pPr lvl="0"/>
            <a:r>
              <a:rPr lang="pl-PL"/>
              <a:t>Wstaw tekst</a:t>
            </a:r>
          </a:p>
        </p:txBody>
      </p:sp>
      <p:sp>
        <p:nvSpPr>
          <p:cNvPr id="10" name="Symbol zastępczy obrazu 9">
            <a:extLst>
              <a:ext uri="{FF2B5EF4-FFF2-40B4-BE49-F238E27FC236}">
                <a16:creationId xmlns:a16="http://schemas.microsoft.com/office/drawing/2014/main" id="{CE0AE354-4B88-389C-B175-517C5CAA56F2}"/>
              </a:ext>
            </a:extLst>
          </p:cNvPr>
          <p:cNvSpPr>
            <a:spLocks noGrp="1" noChangeAspect="1"/>
          </p:cNvSpPr>
          <p:nvPr>
            <p:ph type="pic" sz="quarter" idx="14" hasCustomPrompt="1"/>
          </p:nvPr>
        </p:nvSpPr>
        <p:spPr>
          <a:xfrm>
            <a:off x="674327" y="4427444"/>
            <a:ext cx="881785" cy="716056"/>
          </a:xfrm>
          <a:prstGeom prst="rect">
            <a:avLst/>
          </a:prstGeom>
          <a:noFill/>
        </p:spPr>
        <p:txBody>
          <a:bodyPr anchor="ctr" anchorCtr="1">
            <a:noAutofit/>
          </a:bodyPr>
          <a:lstStyle>
            <a:lvl1pPr algn="ctr">
              <a:defRPr sz="975">
                <a:solidFill>
                  <a:schemeClr val="accent1"/>
                </a:solidFill>
              </a:defRPr>
            </a:lvl1pPr>
          </a:lstStyle>
          <a:p>
            <a:r>
              <a:rPr lang="pl-PL"/>
              <a:t>Wstaw piktogram</a:t>
            </a:r>
          </a:p>
        </p:txBody>
      </p:sp>
      <p:sp>
        <p:nvSpPr>
          <p:cNvPr id="15" name="Symbol zastępczy numeru slajdu 14">
            <a:extLst>
              <a:ext uri="{FF2B5EF4-FFF2-40B4-BE49-F238E27FC236}">
                <a16:creationId xmlns:a16="http://schemas.microsoft.com/office/drawing/2014/main" id="{E3EBF873-8535-43D3-8CF7-1DCF5E8A7678}"/>
              </a:ext>
            </a:extLst>
          </p:cNvPr>
          <p:cNvSpPr>
            <a:spLocks noGrp="1"/>
          </p:cNvSpPr>
          <p:nvPr>
            <p:ph type="sldNum" sz="quarter" idx="17"/>
          </p:nvPr>
        </p:nvSpPr>
        <p:spPr>
          <a:xfrm>
            <a:off x="10562157" y="6377941"/>
            <a:ext cx="1020245" cy="215444"/>
          </a:xfrm>
        </p:spPr>
        <p:txBody>
          <a:bodyPr/>
          <a:lstStyle>
            <a:lvl1pPr algn="r">
              <a:defRPr sz="1138">
                <a:latin typeface="+mn-lt"/>
              </a:defRPr>
            </a:lvl1pPr>
          </a:lstStyle>
          <a:p>
            <a:fld id="{B6F15528-21DE-4FAA-801E-634DDDAF4B2B}" type="slidenum">
              <a:rPr lang="pl-PL" smtClean="0"/>
              <a:pPr/>
              <a:t>‹#›</a:t>
            </a:fld>
            <a:endParaRPr lang="pl-PL"/>
          </a:p>
        </p:txBody>
      </p:sp>
    </p:spTree>
    <p:extLst>
      <p:ext uri="{BB962C8B-B14F-4D97-AF65-F5344CB8AC3E}">
        <p14:creationId xmlns:p14="http://schemas.microsoft.com/office/powerpoint/2010/main" val="2538898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pic>
        <p:nvPicPr>
          <p:cNvPr id="7" name="Obraz 6">
            <a:extLst>
              <a:ext uri="{FF2B5EF4-FFF2-40B4-BE49-F238E27FC236}">
                <a16:creationId xmlns:a16="http://schemas.microsoft.com/office/drawing/2014/main" id="{424F159F-FF9E-F578-1C8B-540C58EAAF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53748" y="6365234"/>
            <a:ext cx="720196" cy="492766"/>
          </a:xfrm>
          <a:prstGeom prst="rect">
            <a:avLst/>
          </a:prstGeom>
        </p:spPr>
      </p:pic>
    </p:spTree>
    <p:extLst>
      <p:ext uri="{BB962C8B-B14F-4D97-AF65-F5344CB8AC3E}">
        <p14:creationId xmlns:p14="http://schemas.microsoft.com/office/powerpoint/2010/main" val="1463063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1016036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9226776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3361101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l-PL"/>
              <a:t>Kliknij, aby edytować styl</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3857239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164162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29881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40932924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12685121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1887991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3253893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7513394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08_Dwie kolumny tekstu">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630001" y="666000"/>
            <a:ext cx="8891513" cy="414000"/>
          </a:xfrm>
          <a:prstGeom prst="rect">
            <a:avLst/>
          </a:prstGeom>
        </p:spPr>
        <p:txBody>
          <a:bodyPr lIns="0" tIns="0" rIns="0" bIns="0">
            <a:noAutofit/>
          </a:bodyPr>
          <a:lstStyle>
            <a:lvl1pPr algn="l">
              <a:lnSpc>
                <a:spcPct val="72000"/>
              </a:lnSpc>
              <a:defRPr sz="2377" b="0" i="0">
                <a:solidFill>
                  <a:schemeClr val="tx1"/>
                </a:solidFill>
                <a:latin typeface="+mj-lt"/>
                <a:cs typeface="Verdana"/>
              </a:defRPr>
            </a:lvl1pPr>
          </a:lstStyle>
          <a:p>
            <a:r>
              <a:rPr lang="pl-PL"/>
              <a:t>Dwie kolumny tekstu</a:t>
            </a:r>
            <a:endParaRPr/>
          </a:p>
        </p:txBody>
      </p:sp>
      <p:sp>
        <p:nvSpPr>
          <p:cNvPr id="11" name="Symbol zastępczy tekstu 10">
            <a:extLst>
              <a:ext uri="{FF2B5EF4-FFF2-40B4-BE49-F238E27FC236}">
                <a16:creationId xmlns:a16="http://schemas.microsoft.com/office/drawing/2014/main" id="{823AF364-767B-CF37-7010-E018E019BB46}"/>
              </a:ext>
            </a:extLst>
          </p:cNvPr>
          <p:cNvSpPr>
            <a:spLocks noGrp="1"/>
          </p:cNvSpPr>
          <p:nvPr>
            <p:ph type="body" sz="quarter" idx="10" hasCustomPrompt="1"/>
          </p:nvPr>
        </p:nvSpPr>
        <p:spPr>
          <a:xfrm>
            <a:off x="630000" y="1143000"/>
            <a:ext cx="8892000" cy="369332"/>
          </a:xfrm>
          <a:prstGeom prst="rect">
            <a:avLst/>
          </a:prstGeom>
        </p:spPr>
        <p:txBody>
          <a:bodyPr lIns="0" tIns="0" rIns="0" bIns="0"/>
          <a:lstStyle>
            <a:lvl1pPr algn="l">
              <a:defRPr sz="1584">
                <a:solidFill>
                  <a:schemeClr val="tx1"/>
                </a:solidFill>
                <a:latin typeface="Inter Medium" panose="02000503000000020004" pitchFamily="2" charset="0"/>
                <a:ea typeface="Inter Medium" panose="02000503000000020004" pitchFamily="2" charset="0"/>
              </a:defRPr>
            </a:lvl1pPr>
            <a:lvl2pPr marL="0" algn="l">
              <a:defRPr sz="1584">
                <a:solidFill>
                  <a:schemeClr val="tx1"/>
                </a:solidFill>
                <a:latin typeface="+mn-lt"/>
              </a:defRPr>
            </a:lvl2pPr>
            <a:lvl3pPr marL="0" algn="l">
              <a:defRPr sz="1584">
                <a:solidFill>
                  <a:schemeClr val="tx1"/>
                </a:solidFill>
                <a:latin typeface="+mn-lt"/>
              </a:defRPr>
            </a:lvl3pPr>
            <a:lvl4pPr marL="0" algn="l">
              <a:defRPr sz="1584">
                <a:solidFill>
                  <a:schemeClr val="tx1"/>
                </a:solidFill>
                <a:latin typeface="+mn-lt"/>
              </a:defRPr>
            </a:lvl4pPr>
            <a:lvl5pPr marL="0" algn="l">
              <a:defRPr sz="1584">
                <a:solidFill>
                  <a:schemeClr val="tx1"/>
                </a:solidFill>
                <a:latin typeface="+mn-lt"/>
              </a:defRPr>
            </a:lvl5pPr>
          </a:lstStyle>
          <a:p>
            <a:pPr lvl="0"/>
            <a:r>
              <a:rPr lang="pl-PL"/>
              <a:t>Z wyróżnionym tekstem</a:t>
            </a:r>
          </a:p>
        </p:txBody>
      </p:sp>
      <p:sp>
        <p:nvSpPr>
          <p:cNvPr id="13" name="Symbol zastępczy tekstu 12">
            <a:extLst>
              <a:ext uri="{FF2B5EF4-FFF2-40B4-BE49-F238E27FC236}">
                <a16:creationId xmlns:a16="http://schemas.microsoft.com/office/drawing/2014/main" id="{0FCD88CD-B185-DA18-F703-3B57ACD8E0DB}"/>
              </a:ext>
            </a:extLst>
          </p:cNvPr>
          <p:cNvSpPr>
            <a:spLocks noGrp="1"/>
          </p:cNvSpPr>
          <p:nvPr>
            <p:ph type="body" sz="quarter" idx="11" hasCustomPrompt="1"/>
          </p:nvPr>
        </p:nvSpPr>
        <p:spPr>
          <a:xfrm>
            <a:off x="630000" y="2016000"/>
            <a:ext cx="5328000" cy="2057400"/>
          </a:xfrm>
          <a:prstGeom prst="rect">
            <a:avLst/>
          </a:prstGeom>
        </p:spPr>
        <p:txBody>
          <a:bodyPr lIns="0" tIns="0" rIns="0" bIns="0" numCol="1" spcCol="540000">
            <a:noAutofit/>
          </a:bodyPr>
          <a:lstStyle>
            <a:lvl1pPr marL="0" indent="0" algn="l">
              <a:lnSpc>
                <a:spcPct val="115000"/>
              </a:lnSpc>
              <a:spcBef>
                <a:spcPts val="1717"/>
              </a:spcBef>
              <a:buFontTx/>
              <a:buNone/>
              <a:tabLst>
                <a:tab pos="237656" algn="l"/>
              </a:tabLst>
              <a:defRPr sz="1189">
                <a:solidFill>
                  <a:schemeClr val="tx1"/>
                </a:solidFill>
                <a:latin typeface="+mn-lt"/>
              </a:defRPr>
            </a:lvl1pPr>
            <a:lvl2pPr marL="188937" indent="-188640" algn="l">
              <a:lnSpc>
                <a:spcPct val="115000"/>
              </a:lnSpc>
              <a:spcBef>
                <a:spcPts val="1650"/>
              </a:spcBef>
              <a:buClr>
                <a:schemeClr val="tx1"/>
              </a:buClr>
              <a:buSzPct val="120000"/>
              <a:buFont typeface="Wingdings" panose="05000000000000000000" pitchFamily="2" charset="2"/>
              <a:buChar char="§"/>
              <a:tabLst>
                <a:tab pos="213891" algn="l"/>
              </a:tabLst>
              <a:defRPr sz="1189">
                <a:solidFill>
                  <a:schemeClr val="tx1"/>
                </a:solidFill>
                <a:latin typeface="+mn-lt"/>
              </a:defRPr>
            </a:lvl2pPr>
            <a:lvl3pPr marL="166359" indent="-166359" algn="l">
              <a:lnSpc>
                <a:spcPct val="115000"/>
              </a:lnSpc>
              <a:defRPr sz="1189">
                <a:solidFill>
                  <a:schemeClr val="tx1"/>
                </a:solidFill>
                <a:latin typeface="+mn-lt"/>
              </a:defRPr>
            </a:lvl3pPr>
            <a:lvl4pPr marL="166359" indent="-166359" algn="l">
              <a:lnSpc>
                <a:spcPct val="115000"/>
              </a:lnSpc>
              <a:defRPr sz="1189">
                <a:solidFill>
                  <a:schemeClr val="tx1"/>
                </a:solidFill>
                <a:latin typeface="+mn-lt"/>
              </a:defRPr>
            </a:lvl4pPr>
            <a:lvl5pPr marL="166359" indent="-166359" algn="l">
              <a:lnSpc>
                <a:spcPct val="115000"/>
              </a:lnSpc>
              <a:defRPr sz="1189">
                <a:solidFill>
                  <a:schemeClr val="tx1"/>
                </a:solidFill>
                <a:latin typeface="+mn-lt"/>
              </a:defRPr>
            </a:lvl5pPr>
          </a:lstStyle>
          <a:p>
            <a:pPr lvl="0"/>
            <a:r>
              <a:rPr lang="pl-PL" dirty="0"/>
              <a:t>Dwa poziomy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5" name="Symbol zastępczy tekstu 12">
            <a:extLst>
              <a:ext uri="{FF2B5EF4-FFF2-40B4-BE49-F238E27FC236}">
                <a16:creationId xmlns:a16="http://schemas.microsoft.com/office/drawing/2014/main" id="{B4E20F8F-4E0B-A9A4-FD35-F3A0B1A39B47}"/>
              </a:ext>
            </a:extLst>
          </p:cNvPr>
          <p:cNvSpPr>
            <a:spLocks noGrp="1"/>
          </p:cNvSpPr>
          <p:nvPr>
            <p:ph type="body" sz="quarter" idx="12" hasCustomPrompt="1"/>
          </p:nvPr>
        </p:nvSpPr>
        <p:spPr>
          <a:xfrm>
            <a:off x="6233401" y="2016000"/>
            <a:ext cx="5328000" cy="3771900"/>
          </a:xfrm>
          <a:prstGeom prst="rect">
            <a:avLst/>
          </a:prstGeom>
        </p:spPr>
        <p:txBody>
          <a:bodyPr lIns="0" tIns="0" rIns="0" bIns="0" numCol="1" spcCol="540000">
            <a:noAutofit/>
          </a:bodyPr>
          <a:lstStyle>
            <a:lvl1pPr marL="0" indent="0" algn="l">
              <a:lnSpc>
                <a:spcPct val="115000"/>
              </a:lnSpc>
              <a:spcBef>
                <a:spcPts val="1717"/>
              </a:spcBef>
              <a:buFontTx/>
              <a:buNone/>
              <a:tabLst>
                <a:tab pos="237656" algn="l"/>
              </a:tabLst>
              <a:defRPr sz="1189">
                <a:solidFill>
                  <a:schemeClr val="tx1"/>
                </a:solidFill>
                <a:latin typeface="+mn-lt"/>
              </a:defRPr>
            </a:lvl1pPr>
            <a:lvl2pPr marL="188937" indent="-188640" algn="l">
              <a:lnSpc>
                <a:spcPct val="115000"/>
              </a:lnSpc>
              <a:spcBef>
                <a:spcPts val="1650"/>
              </a:spcBef>
              <a:buClr>
                <a:schemeClr val="tx1"/>
              </a:buClr>
              <a:buSzPct val="120000"/>
              <a:buFont typeface="Wingdings" panose="05000000000000000000" pitchFamily="2" charset="2"/>
              <a:buChar char="§"/>
              <a:tabLst>
                <a:tab pos="213891" algn="l"/>
              </a:tabLst>
              <a:defRPr sz="1189">
                <a:solidFill>
                  <a:schemeClr val="tx1"/>
                </a:solidFill>
                <a:latin typeface="+mn-lt"/>
              </a:defRPr>
            </a:lvl2pPr>
            <a:lvl3pPr marL="166359" indent="-166359" algn="l">
              <a:lnSpc>
                <a:spcPct val="115000"/>
              </a:lnSpc>
              <a:defRPr sz="1189">
                <a:solidFill>
                  <a:schemeClr val="tx1"/>
                </a:solidFill>
                <a:latin typeface="+mn-lt"/>
              </a:defRPr>
            </a:lvl3pPr>
            <a:lvl4pPr marL="166359" indent="-166359" algn="l">
              <a:lnSpc>
                <a:spcPct val="115000"/>
              </a:lnSpc>
              <a:defRPr sz="1189">
                <a:solidFill>
                  <a:schemeClr val="tx1"/>
                </a:solidFill>
                <a:latin typeface="+mn-lt"/>
              </a:defRPr>
            </a:lvl4pPr>
            <a:lvl5pPr marL="166359" indent="-166359" algn="l">
              <a:lnSpc>
                <a:spcPct val="115000"/>
              </a:lnSpc>
              <a:defRPr sz="1189">
                <a:solidFill>
                  <a:schemeClr val="tx1"/>
                </a:solidFill>
                <a:latin typeface="+mn-lt"/>
              </a:defRPr>
            </a:lvl5pPr>
          </a:lstStyle>
          <a:p>
            <a:pPr lvl="0"/>
            <a:r>
              <a:rPr lang="pl-PL"/>
              <a:t>Dwa poziomy tekstu</a:t>
            </a:r>
          </a:p>
          <a:p>
            <a:pPr lvl="1"/>
            <a:r>
              <a:rPr lang="pl-PL"/>
              <a:t>Drugi poziom</a:t>
            </a:r>
          </a:p>
          <a:p>
            <a:pPr lvl="2"/>
            <a:r>
              <a:rPr lang="pl-PL"/>
              <a:t>Trzeci poziom</a:t>
            </a:r>
          </a:p>
          <a:p>
            <a:pPr lvl="3"/>
            <a:r>
              <a:rPr lang="pl-PL"/>
              <a:t>Czwarty poziom</a:t>
            </a:r>
          </a:p>
          <a:p>
            <a:pPr lvl="4"/>
            <a:r>
              <a:rPr lang="pl-PL"/>
              <a:t>Piąty poziom </a:t>
            </a:r>
          </a:p>
        </p:txBody>
      </p:sp>
      <p:sp>
        <p:nvSpPr>
          <p:cNvPr id="7" name="Symbol zastępczy tekstu 6">
            <a:extLst>
              <a:ext uri="{FF2B5EF4-FFF2-40B4-BE49-F238E27FC236}">
                <a16:creationId xmlns:a16="http://schemas.microsoft.com/office/drawing/2014/main" id="{BB0FCE05-85CB-435E-B9A8-E94C720C83EB}"/>
              </a:ext>
            </a:extLst>
          </p:cNvPr>
          <p:cNvSpPr>
            <a:spLocks noGrp="1"/>
          </p:cNvSpPr>
          <p:nvPr>
            <p:ph type="body" sz="quarter" idx="13" hasCustomPrompt="1"/>
          </p:nvPr>
        </p:nvSpPr>
        <p:spPr>
          <a:xfrm>
            <a:off x="1905001" y="4572000"/>
            <a:ext cx="4038601" cy="1219200"/>
          </a:xfrm>
          <a:prstGeom prst="rect">
            <a:avLst/>
          </a:prstGeom>
        </p:spPr>
        <p:txBody>
          <a:bodyPr lIns="0" tIns="0" rIns="0" bIns="0">
            <a:noAutofit/>
          </a:bodyPr>
          <a:lstStyle>
            <a:lvl1pPr algn="l">
              <a:lnSpc>
                <a:spcPct val="95000"/>
              </a:lnSpc>
              <a:defRPr sz="1848">
                <a:solidFill>
                  <a:schemeClr val="accent1"/>
                </a:solidFill>
                <a:latin typeface="+mj-lt"/>
              </a:defRPr>
            </a:lvl1pPr>
            <a:lvl2pPr marL="0" algn="l">
              <a:lnSpc>
                <a:spcPct val="95000"/>
              </a:lnSpc>
              <a:defRPr sz="1848">
                <a:solidFill>
                  <a:schemeClr val="accent1"/>
                </a:solidFill>
                <a:latin typeface="+mj-lt"/>
              </a:defRPr>
            </a:lvl2pPr>
            <a:lvl3pPr marL="0" algn="l">
              <a:lnSpc>
                <a:spcPct val="95000"/>
              </a:lnSpc>
              <a:defRPr sz="1848">
                <a:solidFill>
                  <a:schemeClr val="accent1"/>
                </a:solidFill>
                <a:latin typeface="+mj-lt"/>
              </a:defRPr>
            </a:lvl3pPr>
            <a:lvl4pPr marL="0" algn="l">
              <a:lnSpc>
                <a:spcPct val="95000"/>
              </a:lnSpc>
              <a:defRPr sz="1848">
                <a:solidFill>
                  <a:schemeClr val="accent1"/>
                </a:solidFill>
                <a:latin typeface="+mj-lt"/>
              </a:defRPr>
            </a:lvl4pPr>
            <a:lvl5pPr marL="0" algn="l">
              <a:lnSpc>
                <a:spcPct val="95000"/>
              </a:lnSpc>
              <a:defRPr sz="1848">
                <a:solidFill>
                  <a:schemeClr val="accent1"/>
                </a:solidFill>
                <a:latin typeface="+mj-lt"/>
              </a:defRPr>
            </a:lvl5pPr>
          </a:lstStyle>
          <a:p>
            <a:pPr lvl="0"/>
            <a:r>
              <a:rPr lang="pl-PL"/>
              <a:t>Wstaw tekst</a:t>
            </a:r>
          </a:p>
        </p:txBody>
      </p:sp>
      <p:sp>
        <p:nvSpPr>
          <p:cNvPr id="10" name="Symbol zastępczy obrazu 9">
            <a:extLst>
              <a:ext uri="{FF2B5EF4-FFF2-40B4-BE49-F238E27FC236}">
                <a16:creationId xmlns:a16="http://schemas.microsoft.com/office/drawing/2014/main" id="{CE0AE354-4B88-389C-B175-517C5CAA56F2}"/>
              </a:ext>
            </a:extLst>
          </p:cNvPr>
          <p:cNvSpPr>
            <a:spLocks noGrp="1" noChangeAspect="1"/>
          </p:cNvSpPr>
          <p:nvPr>
            <p:ph type="pic" sz="quarter" idx="14" hasCustomPrompt="1"/>
          </p:nvPr>
        </p:nvSpPr>
        <p:spPr>
          <a:xfrm>
            <a:off x="674327" y="4427444"/>
            <a:ext cx="881785" cy="716056"/>
          </a:xfrm>
          <a:prstGeom prst="rect">
            <a:avLst/>
          </a:prstGeom>
          <a:noFill/>
        </p:spPr>
        <p:txBody>
          <a:bodyPr anchor="ctr" anchorCtr="1">
            <a:noAutofit/>
          </a:bodyPr>
          <a:lstStyle>
            <a:lvl1pPr algn="ctr">
              <a:defRPr sz="792">
                <a:solidFill>
                  <a:schemeClr val="accent1"/>
                </a:solidFill>
              </a:defRPr>
            </a:lvl1pPr>
          </a:lstStyle>
          <a:p>
            <a:r>
              <a:rPr lang="pl-PL"/>
              <a:t>Wstaw piktogram</a:t>
            </a:r>
          </a:p>
        </p:txBody>
      </p:sp>
      <p:sp>
        <p:nvSpPr>
          <p:cNvPr id="15" name="Symbol zastępczy numeru slajdu 14">
            <a:extLst>
              <a:ext uri="{FF2B5EF4-FFF2-40B4-BE49-F238E27FC236}">
                <a16:creationId xmlns:a16="http://schemas.microsoft.com/office/drawing/2014/main" id="{E3EBF873-8535-43D3-8CF7-1DCF5E8A7678}"/>
              </a:ext>
            </a:extLst>
          </p:cNvPr>
          <p:cNvSpPr>
            <a:spLocks noGrp="1"/>
          </p:cNvSpPr>
          <p:nvPr>
            <p:ph type="sldNum" sz="quarter" idx="17"/>
          </p:nvPr>
        </p:nvSpPr>
        <p:spPr>
          <a:xfrm>
            <a:off x="10562158" y="6377941"/>
            <a:ext cx="1020245" cy="215444"/>
          </a:xfrm>
        </p:spPr>
        <p:txBody>
          <a:bodyPr/>
          <a:lstStyle>
            <a:lvl1pPr algn="r">
              <a:defRPr sz="925">
                <a:latin typeface="+mn-lt"/>
              </a:defRPr>
            </a:lvl1pPr>
          </a:lstStyle>
          <a:p>
            <a:fld id="{B6F15528-21DE-4FAA-801E-634DDDAF4B2B}" type="slidenum">
              <a:rPr lang="pl-PL" smtClean="0"/>
              <a:pPr/>
              <a:t>‹#›</a:t>
            </a:fld>
            <a:endParaRPr lang="pl-PL"/>
          </a:p>
        </p:txBody>
      </p:sp>
    </p:spTree>
    <p:extLst>
      <p:ext uri="{BB962C8B-B14F-4D97-AF65-F5344CB8AC3E}">
        <p14:creationId xmlns:p14="http://schemas.microsoft.com/office/powerpoint/2010/main" val="282289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1672352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1141864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l-PL"/>
              <a:t>Kliknij, aby edytować styl</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3851074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a:xfrm>
            <a:off x="838200" y="369000"/>
            <a:ext cx="10515600" cy="1325563"/>
          </a:xfrm>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573968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589165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629531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953267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2/25/2026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E7FCD-74FC-4D3A-9665-54A6D3DBFCED}" type="slidenum">
              <a:rPr lang="pl-PL" smtClean="0"/>
              <a:t>‹#›</a:t>
            </a:fld>
            <a:endParaRPr lang="pl-PL"/>
          </a:p>
        </p:txBody>
      </p:sp>
      <p:pic>
        <p:nvPicPr>
          <p:cNvPr id="7" name="Obraz 6" descr="&quot; &quot;">
            <a:extLst>
              <a:ext uri="{FF2B5EF4-FFF2-40B4-BE49-F238E27FC236}">
                <a16:creationId xmlns:a16="http://schemas.microsoft.com/office/drawing/2014/main" id="{ABF241EF-F995-2823-63AE-E6A3829995E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826893" y="6125552"/>
            <a:ext cx="7000954" cy="826724"/>
          </a:xfrm>
          <a:prstGeom prst="rect">
            <a:avLst/>
          </a:prstGeom>
        </p:spPr>
      </p:pic>
      <p:pic>
        <p:nvPicPr>
          <p:cNvPr id="8" name="Obraz 7">
            <a:extLst>
              <a:ext uri="{FF2B5EF4-FFF2-40B4-BE49-F238E27FC236}">
                <a16:creationId xmlns:a16="http://schemas.microsoft.com/office/drawing/2014/main" id="{1A1A9259-E7BF-2C01-F11D-B974DD98808E}"/>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088916" y="6365234"/>
            <a:ext cx="720196" cy="492766"/>
          </a:xfrm>
          <a:prstGeom prst="rect">
            <a:avLst/>
          </a:prstGeom>
        </p:spPr>
      </p:pic>
      <p:pic>
        <p:nvPicPr>
          <p:cNvPr id="9" name="Obraz 8">
            <a:extLst>
              <a:ext uri="{FF2B5EF4-FFF2-40B4-BE49-F238E27FC236}">
                <a16:creationId xmlns:a16="http://schemas.microsoft.com/office/drawing/2014/main" id="{1353AF35-BDCA-3E50-303A-AE2A9E0D7B90}"/>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626192" y="6356353"/>
            <a:ext cx="939631" cy="480525"/>
          </a:xfrm>
          <a:prstGeom prst="rect">
            <a:avLst/>
          </a:prstGeom>
        </p:spPr>
      </p:pic>
    </p:spTree>
    <p:extLst>
      <p:ext uri="{BB962C8B-B14F-4D97-AF65-F5344CB8AC3E}">
        <p14:creationId xmlns:p14="http://schemas.microsoft.com/office/powerpoint/2010/main" val="40629368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2/25/2026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E7FCD-74FC-4D3A-9665-54A6D3DBFCED}" type="slidenum">
              <a:rPr lang="pl-PL" smtClean="0"/>
              <a:t>‹#›</a:t>
            </a:fld>
            <a:endParaRPr lang="pl-PL"/>
          </a:p>
        </p:txBody>
      </p:sp>
      <p:pic>
        <p:nvPicPr>
          <p:cNvPr id="7" name="Obraz 6" descr="&quot; &quot;">
            <a:extLst>
              <a:ext uri="{FF2B5EF4-FFF2-40B4-BE49-F238E27FC236}">
                <a16:creationId xmlns:a16="http://schemas.microsoft.com/office/drawing/2014/main" id="{2BB2D97E-7F56-A142-F7C9-5E520BB7BD8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826894" y="6125552"/>
            <a:ext cx="7000954" cy="826724"/>
          </a:xfrm>
          <a:prstGeom prst="rect">
            <a:avLst/>
          </a:prstGeom>
        </p:spPr>
      </p:pic>
      <p:pic>
        <p:nvPicPr>
          <p:cNvPr id="8" name="Obraz 7">
            <a:extLst>
              <a:ext uri="{FF2B5EF4-FFF2-40B4-BE49-F238E27FC236}">
                <a16:creationId xmlns:a16="http://schemas.microsoft.com/office/drawing/2014/main" id="{A64B8F8E-408B-173A-9DC7-6691D3845856}"/>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088916" y="6365234"/>
            <a:ext cx="720196" cy="492766"/>
          </a:xfrm>
          <a:prstGeom prst="rect">
            <a:avLst/>
          </a:prstGeom>
        </p:spPr>
      </p:pic>
      <p:pic>
        <p:nvPicPr>
          <p:cNvPr id="9" name="Obraz 8">
            <a:extLst>
              <a:ext uri="{FF2B5EF4-FFF2-40B4-BE49-F238E27FC236}">
                <a16:creationId xmlns:a16="http://schemas.microsoft.com/office/drawing/2014/main" id="{EA9759CF-99D7-58C4-AE0A-2EFE175C036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626193" y="6356355"/>
            <a:ext cx="939631" cy="480525"/>
          </a:xfrm>
          <a:prstGeom prst="rect">
            <a:avLst/>
          </a:prstGeom>
        </p:spPr>
      </p:pic>
    </p:spTree>
    <p:extLst>
      <p:ext uri="{BB962C8B-B14F-4D97-AF65-F5344CB8AC3E}">
        <p14:creationId xmlns:p14="http://schemas.microsoft.com/office/powerpoint/2010/main" val="26633127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w3.org/TR/WCAG22/"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ZOr4OeGx8pw" TargetMode="External"/><Relationship Id="rId2" Type="http://schemas.openxmlformats.org/officeDocument/2006/relationships/hyperlink" Target="http://www.izabela.mrochen.us.edu.pl/" TargetMode="Externa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youtube.com/watch?v=lJMhtkN7O2A" TargetMode="Externa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mieszkania-niepelnosprawnych-rzeszow.blogspot.com/2016/06/parking-dla-osoby-niepenosprawnej.html"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hyperlink" Target="https://www.fakt.pl/wydarzenia/polska/poznan/poznan-powstan&#261;-specjalne-miejsca-parkingowe-dla-rodzin-z-dziecmi/"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hyperlink" Target="https://dostepnastrona.pl/artykuly/jak-wdrozyc-standard-wcag-2-1" TargetMode="External"/><Relationship Id="rId2" Type="http://schemas.openxmlformats.org/officeDocument/2006/relationships/hyperlink" Target="https://wcag.lepszyweb.pl/" TargetMode="External"/><Relationship Id="rId1" Type="http://schemas.openxmlformats.org/officeDocument/2006/relationships/slideLayout" Target="../slideLayouts/slideLayout12.xml"/><Relationship Id="rId4" Type="http://schemas.openxmlformats.org/officeDocument/2006/relationships/hyperlink" Target="https://www.widzialni.org/container/metoda-oceny-dostepnosci-cyfrowej-strony-internetowej-zgodnie-z-zasadami-wcag-2.1.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mieszkania-niepelnosprawnych-rzeszow.blogspot.com/2016/06/parking-dla-osoby-niepenosprawnej.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hyperlink" Target="https://www.gov.pl/web/dostepnosc-cyfrowa/deklaracja-dostepnosci-przyklad" TargetMode="Externa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hyperlink" Target="https://budowlaneabc.gov.pl/standardy-projektowania-budynkow-dla-osob-niepelnosprawnych/wnetrza/wymagania-dla-przykladowych-wnetrz/kuchnia/"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tytuł 2">
            <a:extLst>
              <a:ext uri="{FF2B5EF4-FFF2-40B4-BE49-F238E27FC236}">
                <a16:creationId xmlns:a16="http://schemas.microsoft.com/office/drawing/2014/main" id="{03B11D36-B853-6DA4-4099-C970D0B8E91A}"/>
              </a:ext>
            </a:extLst>
          </p:cNvPr>
          <p:cNvSpPr txBox="1">
            <a:spLocks noGrp="1"/>
          </p:cNvSpPr>
          <p:nvPr>
            <p:ph type="title"/>
          </p:nvPr>
        </p:nvSpPr>
        <p:spPr>
          <a:xfrm>
            <a:off x="156000" y="30660"/>
            <a:ext cx="11790000" cy="1620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600"/>
              </a:spcBef>
              <a:defRPr/>
            </a:pPr>
            <a:r>
              <a:rPr lang="pl-PL" sz="2800" b="1" dirty="0"/>
              <a:t>Projekt „Uniwersytet otwarty na potrzeby osób z niepełnosprawnościami” dofinansowany ze środków Programu Operacyjnego Wiedza Edukacja Rozwój POWR.03.05.00-00-A023/19</a:t>
            </a:r>
          </a:p>
        </p:txBody>
      </p:sp>
      <p:sp>
        <p:nvSpPr>
          <p:cNvPr id="2" name="Tytuł 6" descr="&quot; &quot;">
            <a:extLst>
              <a:ext uri="{FF2B5EF4-FFF2-40B4-BE49-F238E27FC236}">
                <a16:creationId xmlns:a16="http://schemas.microsoft.com/office/drawing/2014/main" id="{3907A4B9-15EB-0915-6FC0-4BE79AB55E90}"/>
              </a:ext>
            </a:extLst>
          </p:cNvPr>
          <p:cNvSpPr txBox="1">
            <a:spLocks/>
          </p:cNvSpPr>
          <p:nvPr/>
        </p:nvSpPr>
        <p:spPr>
          <a:xfrm>
            <a:off x="-24000" y="1723210"/>
            <a:ext cx="12216000" cy="2369880"/>
          </a:xfrm>
          <a:prstGeom prst="rect">
            <a:avLst/>
          </a:prstGeom>
          <a:solidFill>
            <a:srgbClr val="004992"/>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180975"/>
            <a:r>
              <a:rPr lang="pl-PL" sz="5400" b="1" dirty="0">
                <a:solidFill>
                  <a:schemeClr val="bg1"/>
                </a:solidFill>
              </a:rPr>
              <a:t>Dostępność przestrzeni akademickiej dla osób z niepełnosprawnościami</a:t>
            </a:r>
            <a:endParaRPr lang="en-US" sz="5400" b="1" dirty="0">
              <a:solidFill>
                <a:schemeClr val="bg1"/>
              </a:solidFill>
            </a:endParaRPr>
          </a:p>
        </p:txBody>
      </p:sp>
      <p:sp>
        <p:nvSpPr>
          <p:cNvPr id="5" name="Symbol zastępczy numeru slajdu 4">
            <a:extLst>
              <a:ext uri="{FF2B5EF4-FFF2-40B4-BE49-F238E27FC236}">
                <a16:creationId xmlns:a16="http://schemas.microsoft.com/office/drawing/2014/main" id="{D01F1937-559C-756A-E582-75D1036CF48F}"/>
              </a:ext>
            </a:extLst>
          </p:cNvPr>
          <p:cNvSpPr>
            <a:spLocks noGrp="1"/>
          </p:cNvSpPr>
          <p:nvPr>
            <p:ph type="sldNum" sz="quarter" idx="12"/>
          </p:nvPr>
        </p:nvSpPr>
        <p:spPr>
          <a:xfrm>
            <a:off x="9945475" y="6462215"/>
            <a:ext cx="2228850" cy="365125"/>
          </a:xfrm>
        </p:spPr>
        <p:txBody>
          <a:bodyPr/>
          <a:lstStyle/>
          <a:p>
            <a:fld id="{C0DE7FCD-74FC-4D3A-9665-54A6D3DBFCED}" type="slidenum">
              <a:rPr lang="pl-PL" smtClean="0"/>
              <a:t>1</a:t>
            </a:fld>
            <a:endParaRPr lang="pl-PL" dirty="0"/>
          </a:p>
        </p:txBody>
      </p:sp>
    </p:spTree>
    <p:extLst>
      <p:ext uri="{BB962C8B-B14F-4D97-AF65-F5344CB8AC3E}">
        <p14:creationId xmlns:p14="http://schemas.microsoft.com/office/powerpoint/2010/main" val="3185697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A874035F-9189-7BA6-D69C-CC3918FE8EFA}"/>
              </a:ext>
            </a:extLst>
          </p:cNvPr>
          <p:cNvSpPr txBox="1">
            <a:spLocks noGrp="1"/>
          </p:cNvSpPr>
          <p:nvPr>
            <p:ph type="title" idx="4294967295"/>
          </p:nvPr>
        </p:nvSpPr>
        <p:spPr>
          <a:xfrm>
            <a:off x="10406" y="-216000"/>
            <a:ext cx="9407525" cy="7731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defRPr/>
            </a:pPr>
            <a:r>
              <a:rPr lang="pl-PL" sz="3600" b="1" dirty="0">
                <a:latin typeface="Calibri" panose="020F0502020204030204" pitchFamily="34" charset="0"/>
                <a:ea typeface="Calibri" panose="020F0502020204030204" pitchFamily="34" charset="0"/>
                <a:cs typeface="Calibri" panose="020F0502020204030204" pitchFamily="34" charset="0"/>
              </a:rPr>
              <a:t>Budynek a ewakuacja (3 z 4)</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10406" y="713109"/>
            <a:ext cx="11440594" cy="3737946"/>
          </a:xfrm>
          <a:prstGeom prst="rect">
            <a:avLst/>
          </a:prstGeom>
          <a:noFill/>
        </p:spPr>
        <p:txBody>
          <a:bodyPr wrap="square">
            <a:spAutoFit/>
          </a:bodyPr>
          <a:lstStyle/>
          <a:p>
            <a:pPr marL="342900" indent="-16351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opracowany indywidualny plan postępowania w trakcie ewakuacji dla każdego pracownika - listy obecności podpisywane o konkretnej porze z wyszczególnieniem, gdzie znajduje się określona liczba osób z niepełnosprawnościami lub szczególnymi potrzebami;</a:t>
            </a:r>
          </a:p>
          <a:p>
            <a:pPr marL="342900" indent="-16351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w przypadku ewakuacji bardzo ważna jest szerokość korytarzy;</a:t>
            </a:r>
          </a:p>
          <a:p>
            <a:pPr marL="342900" indent="-16351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dobrą praktyką jest zamontowanie wzdłuż biegów korytarzy poręczy, które ułatwiają przemieszczanie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w warunkach ograniczonej widoczności;</a:t>
            </a:r>
          </a:p>
          <a:p>
            <a:pPr marL="342900" indent="-16351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drzwi i przegrody ogniowe powinny posiadać przyciski na wysokości 80-90 cm, który uruchomi siłownik wspomagający otworzenie;</a:t>
            </a:r>
          </a:p>
        </p:txBody>
      </p:sp>
      <p:sp>
        <p:nvSpPr>
          <p:cNvPr id="2" name="Prostokąt 1" descr="&quot; &quot;">
            <a:extLst>
              <a:ext uri="{FF2B5EF4-FFF2-40B4-BE49-F238E27FC236}">
                <a16:creationId xmlns:a16="http://schemas.microsoft.com/office/drawing/2014/main" id="{EFF1570A-121B-CECA-CC38-465EEF27B866}"/>
              </a:ext>
            </a:extLst>
          </p:cNvPr>
          <p:cNvSpPr/>
          <p:nvPr/>
        </p:nvSpPr>
        <p:spPr>
          <a:xfrm>
            <a:off x="4958930" y="4603606"/>
            <a:ext cx="7248001" cy="1325563"/>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719455"/>
            <a:r>
              <a:rPr lang="pl-PL" sz="2000" dirty="0">
                <a:latin typeface="Calibri" panose="020F0502020204030204" pitchFamily="34" charset="0"/>
                <a:ea typeface="Calibri" panose="020F0502020204030204" pitchFamily="34" charset="0"/>
                <a:cs typeface="Calibri" panose="020F0502020204030204" pitchFamily="34" charset="0"/>
              </a:rPr>
              <a:t>Podpis przy odbieraniu klucza na portierni służy nie tylko ewidencjonowaniu pracy, ale także w przypadku ewakuacji może służyć określeniu liczby osób w budynku. Dlatego zawsze należy się odnotować. </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4" name="Symbol zastępczy numeru slajdu 3">
            <a:extLst>
              <a:ext uri="{FF2B5EF4-FFF2-40B4-BE49-F238E27FC236}">
                <a16:creationId xmlns:a16="http://schemas.microsoft.com/office/drawing/2014/main" id="{BA9A9887-7EFD-E1FE-2B26-4F199D2E6B0A}"/>
              </a:ext>
            </a:extLst>
          </p:cNvPr>
          <p:cNvSpPr>
            <a:spLocks noGrp="1"/>
          </p:cNvSpPr>
          <p:nvPr>
            <p:ph type="sldNum" sz="quarter" idx="12"/>
          </p:nvPr>
        </p:nvSpPr>
        <p:spPr>
          <a:xfrm>
            <a:off x="9954321" y="6483104"/>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10</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5" name="Obraz 4">
            <a:extLst>
              <a:ext uri="{FF2B5EF4-FFF2-40B4-BE49-F238E27FC236}">
                <a16:creationId xmlns:a16="http://schemas.microsoft.com/office/drawing/2014/main" id="{DB75433C-D19E-7715-DC9F-F72442DBAAC1}"/>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4958931" y="4742631"/>
            <a:ext cx="772617" cy="772617"/>
          </a:xfrm>
          <a:prstGeom prst="rect">
            <a:avLst/>
          </a:prstGeom>
        </p:spPr>
      </p:pic>
    </p:spTree>
    <p:extLst>
      <p:ext uri="{BB962C8B-B14F-4D97-AF65-F5344CB8AC3E}">
        <p14:creationId xmlns:p14="http://schemas.microsoft.com/office/powerpoint/2010/main" val="13670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7AF88-E915-E9D9-E57F-6C49CD831FD3}"/>
            </a:ext>
          </a:extLst>
        </p:cNvPr>
        <p:cNvGrpSpPr/>
        <p:nvPr/>
      </p:nvGrpSpPr>
      <p:grpSpPr>
        <a:xfrm>
          <a:off x="0" y="0"/>
          <a:ext cx="0" cy="0"/>
          <a:chOff x="0" y="0"/>
          <a:chExt cx="0" cy="0"/>
        </a:xfrm>
      </p:grpSpPr>
      <p:sp>
        <p:nvSpPr>
          <p:cNvPr id="3" name="Tytuł 1">
            <a:extLst>
              <a:ext uri="{FF2B5EF4-FFF2-40B4-BE49-F238E27FC236}">
                <a16:creationId xmlns:a16="http://schemas.microsoft.com/office/drawing/2014/main" id="{A0593F22-3DA8-84E0-D694-3813E7EFD0B6}"/>
              </a:ext>
            </a:extLst>
          </p:cNvPr>
          <p:cNvSpPr txBox="1">
            <a:spLocks noGrp="1"/>
          </p:cNvSpPr>
          <p:nvPr>
            <p:ph type="title" idx="4294967295"/>
          </p:nvPr>
        </p:nvSpPr>
        <p:spPr>
          <a:xfrm>
            <a:off x="0" y="-251728"/>
            <a:ext cx="9409113" cy="8604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defRPr/>
            </a:pPr>
            <a:r>
              <a:rPr lang="pl-PL" sz="3600" b="1" dirty="0">
                <a:latin typeface="Calibri" panose="020F0502020204030204" pitchFamily="34" charset="0"/>
                <a:ea typeface="Calibri" panose="020F0502020204030204" pitchFamily="34" charset="0"/>
                <a:cs typeface="Calibri" panose="020F0502020204030204" pitchFamily="34" charset="0"/>
              </a:rPr>
              <a:t>Budynek a ewakuacja (4 z 4)</a:t>
            </a:r>
          </a:p>
        </p:txBody>
      </p:sp>
      <p:sp>
        <p:nvSpPr>
          <p:cNvPr id="7" name="pole tekstowe 6">
            <a:extLst>
              <a:ext uri="{FF2B5EF4-FFF2-40B4-BE49-F238E27FC236}">
                <a16:creationId xmlns:a16="http://schemas.microsoft.com/office/drawing/2014/main" id="{0EF1BF98-B6E7-1777-BD8C-87B02953803B}"/>
              </a:ext>
            </a:extLst>
          </p:cNvPr>
          <p:cNvSpPr txBox="1"/>
          <p:nvPr/>
        </p:nvSpPr>
        <p:spPr>
          <a:xfrm>
            <a:off x="-114000" y="1089000"/>
            <a:ext cx="7380000" cy="2814617"/>
          </a:xfrm>
          <a:prstGeom prst="rect">
            <a:avLst/>
          </a:prstGeom>
          <a:noFill/>
        </p:spPr>
        <p:txBody>
          <a:bodyPr wrap="square">
            <a:spAutoFit/>
          </a:bodyPr>
          <a:lstStyle/>
          <a:p>
            <a:pPr marL="342900" indent="-16351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przy schodach powinny znajdować się krzesła ewakuacyjne;</a:t>
            </a:r>
          </a:p>
          <a:p>
            <a:pPr marL="342900" indent="-163513">
              <a:lnSpc>
                <a:spcPct val="150000"/>
              </a:lnSpc>
              <a:buFont typeface="Wingdings" panose="05000000000000000000" pitchFamily="2" charset="2"/>
              <a:buChar char="§"/>
            </a:pPr>
            <a:r>
              <a:rPr lang="pl-PL" sz="2000" b="1" dirty="0">
                <a:latin typeface="Calibri" panose="020F0502020204030204" pitchFamily="34" charset="0"/>
                <a:ea typeface="Calibri" panose="020F0502020204030204" pitchFamily="34" charset="0"/>
                <a:cs typeface="Calibri" panose="020F0502020204030204" pitchFamily="34" charset="0"/>
              </a:rPr>
              <a:t>pokoje oczekiwania/zbiórki wewnątrz budynku </a:t>
            </a:r>
            <a:r>
              <a:rPr lang="pl-PL" sz="2000" dirty="0">
                <a:latin typeface="Calibri" panose="020F0502020204030204" pitchFamily="34" charset="0"/>
                <a:ea typeface="Calibri" panose="020F0502020204030204" pitchFamily="34" charset="0"/>
                <a:cs typeface="Calibri" panose="020F0502020204030204" pitchFamily="34" charset="0"/>
              </a:rPr>
              <a:t>– pomieszczenie o zwiększonej odporności na dym i ogień, z opisem świetlnym na drzwiach ( również w alfabecie Braille’a). Pokój powinien mieć wymiary pozwalające wjechać do środka wózkiem (przestrzeń manewrowa min. 150 na 150 cm).</a:t>
            </a:r>
          </a:p>
        </p:txBody>
      </p:sp>
      <p:sp>
        <p:nvSpPr>
          <p:cNvPr id="5" name="Prostokąt 4" descr="&quot; &quot;">
            <a:extLst>
              <a:ext uri="{FF2B5EF4-FFF2-40B4-BE49-F238E27FC236}">
                <a16:creationId xmlns:a16="http://schemas.microsoft.com/office/drawing/2014/main" id="{0B71954A-8C76-DF46-8B2B-B8D4D0511168}"/>
              </a:ext>
            </a:extLst>
          </p:cNvPr>
          <p:cNvSpPr/>
          <p:nvPr/>
        </p:nvSpPr>
        <p:spPr>
          <a:xfrm>
            <a:off x="-5538" y="5454000"/>
            <a:ext cx="5921537" cy="649449"/>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27063"/>
            <a:r>
              <a:rPr lang="pl-PL" sz="2000" dirty="0">
                <a:latin typeface="Calibri" panose="020F0502020204030204" pitchFamily="34" charset="0"/>
                <a:ea typeface="Calibri" panose="020F0502020204030204" pitchFamily="34" charset="0"/>
                <a:cs typeface="Calibri" panose="020F0502020204030204" pitchFamily="34" charset="0"/>
              </a:rPr>
              <a:t>Na wyposażeniu biblioteki jest także defibrylator </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Obraz 1" descr="Zdjęcie skrzynki z defibrylatorem ">
            <a:extLst>
              <a:ext uri="{FF2B5EF4-FFF2-40B4-BE49-F238E27FC236}">
                <a16:creationId xmlns:a16="http://schemas.microsoft.com/office/drawing/2014/main" id="{DF7880F1-B770-DBE4-93E9-8B492410A5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1000" y="369000"/>
            <a:ext cx="4204689" cy="5625000"/>
          </a:xfrm>
          <a:prstGeom prst="rect">
            <a:avLst/>
          </a:prstGeom>
        </p:spPr>
      </p:pic>
      <p:sp>
        <p:nvSpPr>
          <p:cNvPr id="4" name="Symbol zastępczy numeru slajdu 3">
            <a:extLst>
              <a:ext uri="{FF2B5EF4-FFF2-40B4-BE49-F238E27FC236}">
                <a16:creationId xmlns:a16="http://schemas.microsoft.com/office/drawing/2014/main" id="{F1BF39DF-C125-B811-7BF6-3A990901867C}"/>
              </a:ext>
            </a:extLst>
          </p:cNvPr>
          <p:cNvSpPr>
            <a:spLocks noGrp="1"/>
          </p:cNvSpPr>
          <p:nvPr>
            <p:ph type="sldNum" sz="quarter" idx="12"/>
          </p:nvPr>
        </p:nvSpPr>
        <p:spPr>
          <a:xfrm>
            <a:off x="9963150" y="6492875"/>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11</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6" name="Obraz 5">
            <a:extLst>
              <a:ext uri="{FF2B5EF4-FFF2-40B4-BE49-F238E27FC236}">
                <a16:creationId xmlns:a16="http://schemas.microsoft.com/office/drawing/2014/main" id="{7620893E-E3BD-C0FA-224F-3D54C21315B3}"/>
              </a:ext>
              <a:ext uri="{C183D7F6-B498-43B3-948B-1728B52AA6E4}">
                <adec:decorative xmlns:adec="http://schemas.microsoft.com/office/drawing/2017/decorative" val="1"/>
              </a:ext>
            </a:extLst>
          </p:cNvPr>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5536" y="5438728"/>
            <a:ext cx="649449" cy="649449"/>
          </a:xfrm>
          <a:prstGeom prst="rect">
            <a:avLst/>
          </a:prstGeom>
        </p:spPr>
      </p:pic>
    </p:spTree>
    <p:extLst>
      <p:ext uri="{BB962C8B-B14F-4D97-AF65-F5344CB8AC3E}">
        <p14:creationId xmlns:p14="http://schemas.microsoft.com/office/powerpoint/2010/main" val="3466010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A874035F-9189-7BA6-D69C-CC3918FE8EFA}"/>
              </a:ext>
            </a:extLst>
          </p:cNvPr>
          <p:cNvSpPr txBox="1">
            <a:spLocks noGrp="1"/>
          </p:cNvSpPr>
          <p:nvPr>
            <p:ph type="title" idx="4294967295"/>
          </p:nvPr>
        </p:nvSpPr>
        <p:spPr>
          <a:xfrm>
            <a:off x="0" y="0"/>
            <a:ext cx="6750050" cy="5937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Schody (1 z 3)</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114000" y="593090"/>
            <a:ext cx="12105000" cy="5353773"/>
          </a:xfrm>
          <a:prstGeom prst="rect">
            <a:avLst/>
          </a:prstGeom>
          <a:noFill/>
        </p:spPr>
        <p:txBody>
          <a:bodyPr wrap="square" lIns="91440" tIns="45720" rIns="91440" bIns="45720" anchor="t">
            <a:spAutoFit/>
          </a:bodyPr>
          <a:lstStyle/>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wysokość i szerokość stopni schodów powinna być jednakowa. Bieg schodowy powinien posiadać minimum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3 stopnie, a max. 9 stopni;</a:t>
            </a: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w biegach schodowych należy stosować nieparzystą liczbą stopni. Dłuższe biegi schodów powinny być przedzielone spocznikami o długości min 1,5 m; </a:t>
            </a: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dla osób z dysfunkcjami wzroku szczególnym zagrożeniem są schody prowadzące w dół. Aby uniknąć ryzyka upadku należy w odległości 50-60 cm od krawędzi pierwszego górnego stopnia zamontować fakturę ostrzegawczą o szer. min. 60-80 cm. Przed dolnym stopniem należy ułożyć fakturę uwagi [tzw. „sztruks”]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o szerokości max. 1,2 m;</a:t>
            </a: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maksymalna wysokość stopnia schodów zewnętrznych powinna wynosić 15 cm, ale zaleca się, aby wysokość stopnia wynosiła 12 cm, która jest na tyle niska, że ułatwia to pokonywanie schodów przez osoby np. dotknięte chorobami reumatycznymi; </a:t>
            </a:r>
          </a:p>
        </p:txBody>
      </p:sp>
      <p:sp>
        <p:nvSpPr>
          <p:cNvPr id="5" name="Symbol zastępczy numeru slajdu 4">
            <a:extLst>
              <a:ext uri="{FF2B5EF4-FFF2-40B4-BE49-F238E27FC236}">
                <a16:creationId xmlns:a16="http://schemas.microsoft.com/office/drawing/2014/main" id="{6F91CD0F-84EA-396C-4F95-76D4C1E677AF}"/>
              </a:ext>
            </a:extLst>
          </p:cNvPr>
          <p:cNvSpPr>
            <a:spLocks noGrp="1"/>
          </p:cNvSpPr>
          <p:nvPr>
            <p:ph type="sldNum" sz="quarter" idx="12"/>
          </p:nvPr>
        </p:nvSpPr>
        <p:spPr>
          <a:xfrm>
            <a:off x="9963150" y="6492875"/>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12</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3209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607A8-09B3-2F71-A35B-128B8F2ABC23}"/>
            </a:ext>
          </a:extLst>
        </p:cNvPr>
        <p:cNvGrpSpPr/>
        <p:nvPr/>
      </p:nvGrpSpPr>
      <p:grpSpPr>
        <a:xfrm>
          <a:off x="0" y="0"/>
          <a:ext cx="0" cy="0"/>
          <a:chOff x="0" y="0"/>
          <a:chExt cx="0" cy="0"/>
        </a:xfrm>
      </p:grpSpPr>
      <p:sp>
        <p:nvSpPr>
          <p:cNvPr id="3" name="Tytuł 1">
            <a:extLst>
              <a:ext uri="{FF2B5EF4-FFF2-40B4-BE49-F238E27FC236}">
                <a16:creationId xmlns:a16="http://schemas.microsoft.com/office/drawing/2014/main" id="{718FC60B-D4B2-3CE8-ADD3-279D1800ED74}"/>
              </a:ext>
            </a:extLst>
          </p:cNvPr>
          <p:cNvSpPr txBox="1">
            <a:spLocks noGrp="1"/>
          </p:cNvSpPr>
          <p:nvPr>
            <p:ph type="title" idx="4294967295"/>
          </p:nvPr>
        </p:nvSpPr>
        <p:spPr>
          <a:xfrm>
            <a:off x="0" y="17463"/>
            <a:ext cx="9363075" cy="7191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Schody (2 z 3)</a:t>
            </a:r>
          </a:p>
        </p:txBody>
      </p:sp>
      <p:sp>
        <p:nvSpPr>
          <p:cNvPr id="7" name="pole tekstowe 6">
            <a:extLst>
              <a:ext uri="{FF2B5EF4-FFF2-40B4-BE49-F238E27FC236}">
                <a16:creationId xmlns:a16="http://schemas.microsoft.com/office/drawing/2014/main" id="{6673A95E-F5C1-EFCB-CB57-BD58A0F19E70}"/>
              </a:ext>
            </a:extLst>
          </p:cNvPr>
          <p:cNvSpPr txBox="1"/>
          <p:nvPr/>
        </p:nvSpPr>
        <p:spPr>
          <a:xfrm>
            <a:off x="0" y="999000"/>
            <a:ext cx="12002712" cy="4738220"/>
          </a:xfrm>
          <a:prstGeom prst="rect">
            <a:avLst/>
          </a:prstGeom>
          <a:noFill/>
        </p:spPr>
        <p:txBody>
          <a:bodyPr wrap="square" lIns="91440" tIns="45720" rIns="91440" bIns="45720" anchor="t">
            <a:spAutoFit/>
          </a:bodyPr>
          <a:lstStyle/>
          <a:p>
            <a:pPr marL="356870" indent="-177800">
              <a:lnSpc>
                <a:spcPct val="150000"/>
              </a:lnSpc>
              <a:spcBef>
                <a:spcPts val="600"/>
              </a:spcBef>
              <a:buFont typeface="Wingdings" panose="05000000000000000000" pitchFamily="2" charset="2"/>
              <a:buChar char="§"/>
              <a:tabLst>
                <a:tab pos="357188" algn="l"/>
              </a:tabLst>
            </a:pPr>
            <a:r>
              <a:rPr lang="pl-PL" sz="2000" dirty="0">
                <a:latin typeface="Calibri" panose="020F0502020204030204" pitchFamily="34" charset="0"/>
                <a:ea typeface="Calibri" panose="020F0502020204030204" pitchFamily="34" charset="0"/>
                <a:cs typeface="Calibri" panose="020F0502020204030204" pitchFamily="34" charset="0"/>
              </a:rPr>
              <a:t>zaleca się schody o szerokości min. 2,0 m z poręczami po obu stronach biegu umieszczonymi na dwóch wysokościach: 90 i 75 cm; </a:t>
            </a:r>
          </a:p>
          <a:p>
            <a:pPr marL="356870" indent="-177800">
              <a:lnSpc>
                <a:spcPct val="150000"/>
              </a:lnSpc>
              <a:spcBef>
                <a:spcPts val="600"/>
              </a:spcBef>
              <a:buFont typeface="Wingdings" panose="05000000000000000000" pitchFamily="2" charset="2"/>
              <a:buChar char="§"/>
              <a:tabLst>
                <a:tab pos="357188" algn="l"/>
              </a:tabLst>
            </a:pPr>
            <a:r>
              <a:rPr lang="pl-PL" sz="2000" dirty="0">
                <a:latin typeface="Calibri" panose="020F0502020204030204" pitchFamily="34" charset="0"/>
                <a:ea typeface="Calibri" panose="020F0502020204030204" pitchFamily="34" charset="0"/>
                <a:cs typeface="Calibri" panose="020F0502020204030204" pitchFamily="34" charset="0"/>
              </a:rPr>
              <a:t>osoby słabowidzące potrzebują zaznaczenia początku i końca biegu schodowego. Pierwszy i ostatni stopień biegu schodowego musi być oznaczony kontrastowo pasem o szerokości min. 10 cm na płaszczyźnie poziomej (min.5 cm) i pionowej (5 cm). Pasy powinny być montowane na stopnicy i podstopnicy tak, aby były widoczne przy schodzeniu, jak i wchodzeniu po schodach. Dopuszcza się zmianę kolorystyki całego stopnia, który powinien być skontrastowany z innymi stopniami w biegu schodowym. Kontrast barwny dla oznaczeń montowanych na krawędziach stopni nie powinien być mniejszy niż 70% . W przypadku jednego, dwóch lub trzech stopni w biegu schodowym należy oznaczenia kontrastowe zapewnić na każdym ze stopni wyłącznie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w postaci pasów kontrastowych o szer. 5-10 cm montowanych na stopnicy i podstopnicy.</a:t>
            </a:r>
          </a:p>
        </p:txBody>
      </p:sp>
      <p:sp>
        <p:nvSpPr>
          <p:cNvPr id="5" name="Symbol zastępczy numeru slajdu 4">
            <a:extLst>
              <a:ext uri="{FF2B5EF4-FFF2-40B4-BE49-F238E27FC236}">
                <a16:creationId xmlns:a16="http://schemas.microsoft.com/office/drawing/2014/main" id="{929DF2C0-DF1D-BA6F-85D7-9BDD73FC5492}"/>
              </a:ext>
            </a:extLst>
          </p:cNvPr>
          <p:cNvSpPr>
            <a:spLocks noGrp="1"/>
          </p:cNvSpPr>
          <p:nvPr>
            <p:ph type="sldNum" sz="quarter" idx="12"/>
          </p:nvPr>
        </p:nvSpPr>
        <p:spPr>
          <a:xfrm>
            <a:off x="9963150" y="6492875"/>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13</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9751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A874035F-9189-7BA6-D69C-CC3918FE8EFA}"/>
              </a:ext>
            </a:extLst>
          </p:cNvPr>
          <p:cNvSpPr txBox="1">
            <a:spLocks noGrp="1"/>
          </p:cNvSpPr>
          <p:nvPr>
            <p:ph type="title" idx="4294967295"/>
          </p:nvPr>
        </p:nvSpPr>
        <p:spPr>
          <a:xfrm>
            <a:off x="0" y="0"/>
            <a:ext cx="9363075" cy="558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Schody (3 z 3)</a:t>
            </a:r>
          </a:p>
        </p:txBody>
      </p:sp>
      <p:pic>
        <p:nvPicPr>
          <p:cNvPr id="6" name="Obraz 5" descr="Schemat profilu schodów i kątów nachylenia krawędzi aby osoba poruszająca się z laską nie zawadzała">
            <a:extLst>
              <a:ext uri="{FF2B5EF4-FFF2-40B4-BE49-F238E27FC236}">
                <a16:creationId xmlns:a16="http://schemas.microsoft.com/office/drawing/2014/main" id="{8C0B706F-70EC-C9FE-9240-4CB944280F99}"/>
              </a:ext>
            </a:extLst>
          </p:cNvPr>
          <p:cNvPicPr>
            <a:picLocks noChangeAspect="1"/>
          </p:cNvPicPr>
          <p:nvPr/>
        </p:nvPicPr>
        <p:blipFill>
          <a:blip r:embed="rId2"/>
          <a:stretch>
            <a:fillRect/>
          </a:stretch>
        </p:blipFill>
        <p:spPr>
          <a:xfrm>
            <a:off x="2642250" y="639000"/>
            <a:ext cx="6907500" cy="5183609"/>
          </a:xfrm>
          <a:prstGeom prst="rect">
            <a:avLst/>
          </a:prstGeom>
        </p:spPr>
      </p:pic>
      <p:sp>
        <p:nvSpPr>
          <p:cNvPr id="5" name="Symbol zastępczy numeru slajdu 4">
            <a:extLst>
              <a:ext uri="{FF2B5EF4-FFF2-40B4-BE49-F238E27FC236}">
                <a16:creationId xmlns:a16="http://schemas.microsoft.com/office/drawing/2014/main" id="{3CBD16CF-3C07-D835-8AA6-BE1776699F93}"/>
              </a:ext>
            </a:extLst>
          </p:cNvPr>
          <p:cNvSpPr>
            <a:spLocks noGrp="1"/>
          </p:cNvSpPr>
          <p:nvPr>
            <p:ph type="sldNum" sz="quarter" idx="12"/>
          </p:nvPr>
        </p:nvSpPr>
        <p:spPr>
          <a:xfrm>
            <a:off x="9941979" y="6483824"/>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14</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5141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66000" y="0"/>
            <a:ext cx="9206422" cy="620572"/>
          </a:xfrm>
        </p:spPr>
        <p:txBody>
          <a:bodyPr/>
          <a:lstStyle/>
          <a:p>
            <a:r>
              <a:rPr lang="en-AU" sz="3600" b="1" dirty="0">
                <a:latin typeface="+mn-lt"/>
              </a:rPr>
              <a:t>Web Content Accessibility Guidelines</a:t>
            </a:r>
            <a:endParaRPr lang="pl-PL" sz="3600" b="1" dirty="0">
              <a:latin typeface="+mn-lt"/>
            </a:endParaRPr>
          </a:p>
        </p:txBody>
      </p:sp>
      <p:sp>
        <p:nvSpPr>
          <p:cNvPr id="4" name="Symbol zastępczy tekstu 4">
            <a:extLst>
              <a:ext uri="{FF2B5EF4-FFF2-40B4-BE49-F238E27FC236}">
                <a16:creationId xmlns:a16="http://schemas.microsoft.com/office/drawing/2014/main" id="{6BC82A28-C338-14D4-C31C-4A2FB3EA74E8}"/>
              </a:ext>
            </a:extLst>
          </p:cNvPr>
          <p:cNvSpPr txBox="1">
            <a:spLocks/>
          </p:cNvSpPr>
          <p:nvPr/>
        </p:nvSpPr>
        <p:spPr>
          <a:xfrm>
            <a:off x="246000" y="729000"/>
            <a:ext cx="11790000" cy="4230000"/>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a:lnSpc>
                <a:spcPct val="150000"/>
              </a:lnSpc>
              <a:spcBef>
                <a:spcPts val="600"/>
              </a:spcBef>
            </a:pPr>
            <a:r>
              <a:rPr lang="pl-PL" sz="2000" b="1" dirty="0">
                <a:ea typeface="Inter Medium" panose="02000503000000020004" pitchFamily="2" charset="0"/>
              </a:rPr>
              <a:t>Standard dostępności cyfrowej WCAG 2.2</a:t>
            </a:r>
            <a:endParaRPr lang="pl-PL" sz="2000" dirty="0"/>
          </a:p>
          <a:p>
            <a:pPr>
              <a:lnSpc>
                <a:spcPct val="150000"/>
              </a:lnSpc>
              <a:spcBef>
                <a:spcPts val="600"/>
              </a:spcBef>
              <a:spcAft>
                <a:spcPts val="1200"/>
              </a:spcAft>
            </a:pPr>
            <a:r>
              <a:rPr lang="pl-PL" sz="2000" dirty="0"/>
              <a:t>To wytyczne dotyczące Dostępności Treści Internetowych (</a:t>
            </a:r>
            <a:r>
              <a:rPr lang="en-AU" sz="2000" noProof="0" dirty="0"/>
              <a:t>Web Content Accessibility Guidelines</a:t>
            </a:r>
            <a:r>
              <a:rPr lang="pl-PL" sz="2000" dirty="0"/>
              <a:t>), stworzone przez W3C (</a:t>
            </a:r>
            <a:r>
              <a:rPr lang="en-AU" sz="2000" noProof="0" dirty="0"/>
              <a:t>World Wide Web Consortium</a:t>
            </a:r>
            <a:r>
              <a:rPr lang="pl-PL" sz="2000" dirty="0"/>
              <a:t>) w celu ułatwienia korzystania z treści cyfrowych osobom </a:t>
            </a:r>
            <a:br>
              <a:rPr lang="pl-PL" sz="2000" dirty="0"/>
            </a:br>
            <a:r>
              <a:rPr lang="pl-PL" sz="2000" dirty="0"/>
              <a:t>z różnorodnymi niepełnosprawnościami – wzrokowymi, słuchowymi, fizycznymi, poznawczymi i neurologicznymi. </a:t>
            </a:r>
          </a:p>
          <a:p>
            <a:pPr>
              <a:lnSpc>
                <a:spcPct val="150000"/>
              </a:lnSpc>
              <a:spcBef>
                <a:spcPts val="600"/>
              </a:spcBef>
            </a:pPr>
            <a:r>
              <a:rPr lang="pl-PL" sz="2000" dirty="0"/>
              <a:t>WCAG 2.2 wprowadza 9 nowych kryteriów sukcesu, które uzupełniają wytyczne z wersji 2.1, koncentrując się m.in. na lepszym zarządzaniu fokusem, obsłudze gestów przeciągania i intuicyjności interfejsów. </a:t>
            </a:r>
          </a:p>
          <a:p>
            <a:pPr>
              <a:lnSpc>
                <a:spcPct val="150000"/>
              </a:lnSpc>
              <a:spcBef>
                <a:spcPts val="600"/>
              </a:spcBef>
            </a:pPr>
            <a:r>
              <a:rPr lang="pl-PL" sz="2000" dirty="0"/>
              <a:t>Od czerwca 2025 r. normy te stały się obowiązkowe w Polsce na mocy Europejskiego Aktu o Dostępności.</a:t>
            </a:r>
          </a:p>
          <a:p>
            <a:pPr>
              <a:lnSpc>
                <a:spcPct val="150000"/>
              </a:lnSpc>
              <a:spcBef>
                <a:spcPts val="600"/>
              </a:spcBef>
            </a:pPr>
            <a:r>
              <a:rPr lang="pl-PL" sz="2000" dirty="0">
                <a:hlinkClick r:id="rId2"/>
              </a:rPr>
              <a:t>Wytyczne dotyczące dostępności treści internetowych (WCAG) 2.2 </a:t>
            </a:r>
            <a:endParaRPr lang="pl-PL" sz="2000" dirty="0"/>
          </a:p>
        </p:txBody>
      </p:sp>
      <p:pic>
        <p:nvPicPr>
          <p:cNvPr id="1026" name="Picture 2" descr="WCAG 2.0 — Accessibility Principles And Guidelines">
            <a:extLst>
              <a:ext uri="{FF2B5EF4-FFF2-40B4-BE49-F238E27FC236}">
                <a16:creationId xmlns:a16="http://schemas.microsoft.com/office/drawing/2014/main" id="{05F83E56-1B19-8540-1FF2-B19E97C65F8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034" t="24348" r="18837" b="10725"/>
          <a:stretch>
            <a:fillRect/>
          </a:stretch>
        </p:blipFill>
        <p:spPr bwMode="auto">
          <a:xfrm>
            <a:off x="9722422" y="4779000"/>
            <a:ext cx="2223578" cy="1440000"/>
          </a:xfrm>
          <a:prstGeom prst="rect">
            <a:avLst/>
          </a:prstGeom>
          <a:noFill/>
          <a:extLst>
            <a:ext uri="{909E8E84-426E-40DD-AFC4-6F175D3DCCD1}">
              <a14:hiddenFill xmlns:a14="http://schemas.microsoft.com/office/drawing/2010/main">
                <a:solidFill>
                  <a:srgbClr val="FFFFFF"/>
                </a:solidFill>
              </a14:hiddenFill>
            </a:ext>
          </a:extLst>
        </p:spPr>
      </p:pic>
      <p:sp>
        <p:nvSpPr>
          <p:cNvPr id="8" name="Symbol zastępczy numeru slajdu 7">
            <a:extLst>
              <a:ext uri="{FF2B5EF4-FFF2-40B4-BE49-F238E27FC236}">
                <a16:creationId xmlns:a16="http://schemas.microsoft.com/office/drawing/2014/main" id="{D54F3234-DF85-1E83-E395-BA0E2C865363}"/>
              </a:ext>
            </a:extLst>
          </p:cNvPr>
          <p:cNvSpPr>
            <a:spLocks noGrp="1"/>
          </p:cNvSpPr>
          <p:nvPr>
            <p:ph type="sldNum" sz="quarter" idx="17"/>
          </p:nvPr>
        </p:nvSpPr>
        <p:spPr>
          <a:xfrm>
            <a:off x="11149915" y="6642556"/>
            <a:ext cx="1020245" cy="215444"/>
          </a:xfrm>
        </p:spPr>
        <p:txBody>
          <a:bodyPr/>
          <a:lstStyle/>
          <a:p>
            <a:fld id="{B6F15528-21DE-4FAA-801E-634DDDAF4B2B}" type="slidenum">
              <a:rPr lang="pl-PL" smtClean="0"/>
              <a:pPr/>
              <a:t>15</a:t>
            </a:fld>
            <a:endParaRPr lang="pl-PL" dirty="0"/>
          </a:p>
        </p:txBody>
      </p:sp>
    </p:spTree>
    <p:extLst>
      <p:ext uri="{BB962C8B-B14F-4D97-AF65-F5344CB8AC3E}">
        <p14:creationId xmlns:p14="http://schemas.microsoft.com/office/powerpoint/2010/main" val="398843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278895" cy="632777"/>
          </a:xfrm>
        </p:spPr>
        <p:txBody>
          <a:bodyPr/>
          <a:lstStyle/>
          <a:p>
            <a:pPr rtl="0"/>
            <a:r>
              <a:rPr lang="pl-PL" sz="3600" b="1" dirty="0">
                <a:latin typeface="Calibri" panose="020F0502020204030204" pitchFamily="34" charset="0"/>
                <a:ea typeface="Calibri" panose="020F0502020204030204" pitchFamily="34" charset="0"/>
                <a:cs typeface="Calibri" panose="020F0502020204030204" pitchFamily="34" charset="0"/>
              </a:rPr>
              <a:t>Zasada postrzegalności (1 z 2)</a:t>
            </a:r>
          </a:p>
        </p:txBody>
      </p:sp>
      <p:sp>
        <p:nvSpPr>
          <p:cNvPr id="7" name="Symbol zastępczy tekstu 4">
            <a:extLst>
              <a:ext uri="{FF2B5EF4-FFF2-40B4-BE49-F238E27FC236}">
                <a16:creationId xmlns:a16="http://schemas.microsoft.com/office/drawing/2014/main" id="{AB35798E-0425-1DA6-D407-7E6D4C2FD40C}"/>
              </a:ext>
            </a:extLst>
          </p:cNvPr>
          <p:cNvSpPr txBox="1">
            <a:spLocks/>
          </p:cNvSpPr>
          <p:nvPr/>
        </p:nvSpPr>
        <p:spPr>
          <a:xfrm>
            <a:off x="0" y="1044000"/>
            <a:ext cx="11631000" cy="207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lvl="1" indent="-177800">
              <a:lnSpc>
                <a:spcPct val="150000"/>
              </a:lnSpc>
              <a:spcBef>
                <a:spcPts val="600"/>
              </a:spcBef>
            </a:pPr>
            <a:r>
              <a:rPr lang="pl-PL" sz="2000" dirty="0">
                <a:latin typeface="Calibri" panose="020F0502020204030204" pitchFamily="34" charset="0"/>
                <a:ea typeface="Calibri" panose="020F0502020204030204" pitchFamily="34" charset="0"/>
                <a:cs typeface="Calibri" panose="020F0502020204030204" pitchFamily="34" charset="0"/>
              </a:rPr>
              <a:t>właściwość strony internetowej lub aplikacji mobilnej umożliwiająca jej odbiór przez użytkownika za pomocą zmysłu słuchu, wzroku lub dotyku;</a:t>
            </a:r>
          </a:p>
          <a:p>
            <a:pPr marL="357188" lvl="1" indent="-177800">
              <a:lnSpc>
                <a:spcPct val="150000"/>
              </a:lnSpc>
              <a:spcBef>
                <a:spcPts val="600"/>
              </a:spcBef>
            </a:pPr>
            <a:r>
              <a:rPr lang="pl-PL" sz="2000" dirty="0">
                <a:latin typeface="Calibri" panose="020F0502020204030204" pitchFamily="34" charset="0"/>
                <a:ea typeface="Calibri" panose="020F0502020204030204" pitchFamily="34" charset="0"/>
                <a:cs typeface="Calibri" panose="020F0502020204030204" pitchFamily="34" charset="0"/>
              </a:rPr>
              <a:t>wytyczne dla dostępności treści internetowych dla stron internetowych i aplikacji mobilnych w zakresie dostępności dla osób z niepełnosprawnością.</a:t>
            </a:r>
          </a:p>
        </p:txBody>
      </p:sp>
      <p:sp>
        <p:nvSpPr>
          <p:cNvPr id="6" name="Symbol zastępczy numeru slajdu 5">
            <a:extLst>
              <a:ext uri="{FF2B5EF4-FFF2-40B4-BE49-F238E27FC236}">
                <a16:creationId xmlns:a16="http://schemas.microsoft.com/office/drawing/2014/main" id="{41A0987F-AAA3-C5B5-4CB5-299C3AFE48A1}"/>
              </a:ext>
            </a:extLst>
          </p:cNvPr>
          <p:cNvSpPr>
            <a:spLocks noGrp="1"/>
          </p:cNvSpPr>
          <p:nvPr>
            <p:ph type="sldNum" sz="quarter" idx="17"/>
          </p:nvPr>
        </p:nvSpPr>
        <p:spPr>
          <a:xfrm>
            <a:off x="11363051" y="6637156"/>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16</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3052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B80FB-B9BD-587A-DA94-78A0B607B9F5}"/>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898F724B-FF72-7F78-6E2C-82830E9456B6}"/>
              </a:ext>
            </a:extLst>
          </p:cNvPr>
          <p:cNvSpPr>
            <a:spLocks noGrp="1"/>
          </p:cNvSpPr>
          <p:nvPr>
            <p:ph type="title"/>
          </p:nvPr>
        </p:nvSpPr>
        <p:spPr>
          <a:xfrm>
            <a:off x="111000" y="0"/>
            <a:ext cx="9206422" cy="634787"/>
          </a:xfrm>
        </p:spPr>
        <p:txBody>
          <a:bodyPr/>
          <a:lstStyle/>
          <a:p>
            <a:pPr rtl="0"/>
            <a:r>
              <a:rPr lang="pl-PL" sz="3600" b="1" dirty="0">
                <a:latin typeface="Calibri" panose="020F0502020204030204" pitchFamily="34" charset="0"/>
                <a:ea typeface="Calibri" panose="020F0502020204030204" pitchFamily="34" charset="0"/>
                <a:cs typeface="Calibri" panose="020F0502020204030204" pitchFamily="34" charset="0"/>
              </a:rPr>
              <a:t>Zasada postrzegalności (2 z 2)</a:t>
            </a:r>
          </a:p>
        </p:txBody>
      </p:sp>
      <p:pic>
        <p:nvPicPr>
          <p:cNvPr id="3" name="Obraz 2" descr="Obraz tabeli standardu z ustawy">
            <a:extLst>
              <a:ext uri="{FF2B5EF4-FFF2-40B4-BE49-F238E27FC236}">
                <a16:creationId xmlns:a16="http://schemas.microsoft.com/office/drawing/2014/main" id="{3B2D1ABE-BB5C-F500-572C-DB642AF7CC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8631" y="594000"/>
            <a:ext cx="9294697" cy="5670000"/>
          </a:xfrm>
          <a:prstGeom prst="rect">
            <a:avLst/>
          </a:prstGeom>
        </p:spPr>
      </p:pic>
      <p:sp>
        <p:nvSpPr>
          <p:cNvPr id="6" name="Symbol zastępczy numeru slajdu 5">
            <a:extLst>
              <a:ext uri="{FF2B5EF4-FFF2-40B4-BE49-F238E27FC236}">
                <a16:creationId xmlns:a16="http://schemas.microsoft.com/office/drawing/2014/main" id="{A3EAD217-0C5E-01C7-72D8-5040412293AD}"/>
              </a:ext>
            </a:extLst>
          </p:cNvPr>
          <p:cNvSpPr>
            <a:spLocks noGrp="1"/>
          </p:cNvSpPr>
          <p:nvPr>
            <p:ph type="sldNum" sz="quarter" idx="17"/>
          </p:nvPr>
        </p:nvSpPr>
        <p:spPr>
          <a:xfrm>
            <a:off x="11354942" y="6642556"/>
            <a:ext cx="828949" cy="215444"/>
          </a:xfrm>
        </p:spPr>
        <p:txBody>
          <a:bodyPr/>
          <a:lstStyle/>
          <a:p>
            <a:fld id="{B6F15528-21DE-4FAA-801E-634DDDAF4B2B}" type="slidenum">
              <a:rPr lang="pl-PL" smtClean="0"/>
              <a:pPr/>
              <a:t>17</a:t>
            </a:fld>
            <a:endParaRPr lang="pl-PL" dirty="0"/>
          </a:p>
        </p:txBody>
      </p:sp>
    </p:spTree>
    <p:extLst>
      <p:ext uri="{BB962C8B-B14F-4D97-AF65-F5344CB8AC3E}">
        <p14:creationId xmlns:p14="http://schemas.microsoft.com/office/powerpoint/2010/main" val="1521626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86891" y="0"/>
            <a:ext cx="5651422" cy="557121"/>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Tekst alternatywny</a:t>
            </a:r>
          </a:p>
        </p:txBody>
      </p:sp>
      <p:sp>
        <p:nvSpPr>
          <p:cNvPr id="4" name="Symbol zastępczy tekstu 4">
            <a:extLst>
              <a:ext uri="{FF2B5EF4-FFF2-40B4-BE49-F238E27FC236}">
                <a16:creationId xmlns:a16="http://schemas.microsoft.com/office/drawing/2014/main" id="{6BC82A28-C338-14D4-C31C-4A2FB3EA74E8}"/>
              </a:ext>
            </a:extLst>
          </p:cNvPr>
          <p:cNvSpPr txBox="1">
            <a:spLocks/>
          </p:cNvSpPr>
          <p:nvPr/>
        </p:nvSpPr>
        <p:spPr>
          <a:xfrm>
            <a:off x="83564" y="674858"/>
            <a:ext cx="5472435" cy="4860107"/>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179388">
              <a:lnSpc>
                <a:spcPct val="150000"/>
              </a:lnSpc>
              <a:spcBef>
                <a:spcPts val="600"/>
              </a:spcBef>
            </a:pPr>
            <a:r>
              <a:rPr lang="pl-PL" sz="2000" b="1" dirty="0">
                <a:latin typeface="Calibri" panose="020F0502020204030204" pitchFamily="34" charset="0"/>
                <a:ea typeface="Calibri" panose="020F0502020204030204" pitchFamily="34" charset="0"/>
                <a:cs typeface="Calibri" panose="020F0502020204030204" pitchFamily="34" charset="0"/>
              </a:rPr>
              <a:t>Atrybut ALT</a:t>
            </a:r>
            <a:endParaRPr lang="pl-PL" sz="2000" dirty="0">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opis słowny tego co przedstawia ilustracja/ zdjęcie;</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zazwyczaj do 125 znaków;</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jeśli element ma charakter ozdobny, dajemy tzw. pusty alt, czyli spację, po to aby czytnik pominął ten element (czytając spację);</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brak opisu, powoduje że czytnik przeczyta nazwę pliku, która najczęściej nie dostarczy informacji co się znajduje na ilustracji.</a:t>
            </a:r>
          </a:p>
        </p:txBody>
      </p:sp>
      <p:sp>
        <p:nvSpPr>
          <p:cNvPr id="8" name="pole tekstowe 7">
            <a:extLst>
              <a:ext uri="{FF2B5EF4-FFF2-40B4-BE49-F238E27FC236}">
                <a16:creationId xmlns:a16="http://schemas.microsoft.com/office/drawing/2014/main" id="{22F03BE0-01CC-6BC0-BCC6-95D94BF32859}"/>
              </a:ext>
            </a:extLst>
          </p:cNvPr>
          <p:cNvSpPr txBox="1"/>
          <p:nvPr/>
        </p:nvSpPr>
        <p:spPr>
          <a:xfrm>
            <a:off x="-7389" y="5859929"/>
            <a:ext cx="10307999" cy="276999"/>
          </a:xfrm>
          <a:prstGeom prst="rect">
            <a:avLst/>
          </a:prstGeom>
          <a:noFill/>
        </p:spPr>
        <p:txBody>
          <a:bodyPr wrap="square">
            <a:spAutoFit/>
          </a:bodyPr>
          <a:lstStyle/>
          <a:p>
            <a:pPr algn="l"/>
            <a:r>
              <a:rPr lang="pl-PL" sz="1200" dirty="0">
                <a:latin typeface="Calibri" panose="020F0502020204030204" pitchFamily="34" charset="0"/>
                <a:ea typeface="Calibri" panose="020F0502020204030204" pitchFamily="34" charset="0"/>
                <a:cs typeface="Calibri" panose="020F0502020204030204" pitchFamily="34" charset="0"/>
              </a:rPr>
              <a:t>Opracowane na podstawie materiałów dr Izabela </a:t>
            </a:r>
            <a:r>
              <a:rPr lang="pl-PL" sz="1200" dirty="0" err="1">
                <a:latin typeface="Calibri" panose="020F0502020204030204" pitchFamily="34" charset="0"/>
                <a:ea typeface="Calibri" panose="020F0502020204030204" pitchFamily="34" charset="0"/>
                <a:cs typeface="Calibri" panose="020F0502020204030204" pitchFamily="34" charset="0"/>
              </a:rPr>
              <a:t>Mrochen</a:t>
            </a:r>
            <a:r>
              <a:rPr lang="pl-PL" sz="1200" dirty="0">
                <a:latin typeface="Calibri" panose="020F0502020204030204" pitchFamily="34" charset="0"/>
                <a:ea typeface="Calibri" panose="020F0502020204030204" pitchFamily="34" charset="0"/>
                <a:cs typeface="Calibri" panose="020F0502020204030204" pitchFamily="34" charset="0"/>
              </a:rPr>
              <a:t>, więcej na </a:t>
            </a:r>
            <a:r>
              <a:rPr lang="pl-PL" sz="1200" dirty="0">
                <a:solidFill>
                  <a:schemeClr val="accent1"/>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http://www.izabela.mrochen.us.edu.pl/</a:t>
            </a:r>
            <a:r>
              <a:rPr lang="pl-PL" sz="1200" dirty="0">
                <a:solidFill>
                  <a:schemeClr val="accent1"/>
                </a:solidFill>
                <a:latin typeface="Calibri" panose="020F0502020204030204" pitchFamily="34" charset="0"/>
                <a:ea typeface="Calibri" panose="020F0502020204030204" pitchFamily="34" charset="0"/>
                <a:cs typeface="Calibri" panose="020F0502020204030204" pitchFamily="34" charset="0"/>
              </a:rPr>
              <a:t>  i </a:t>
            </a:r>
            <a:r>
              <a:rPr lang="pl-PL" sz="1200" dirty="0">
                <a:solidFill>
                  <a:schemeClr val="accent1"/>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https://www.youtube.com/watch?v=ZOr4OeGx8pw</a:t>
            </a:r>
            <a:r>
              <a:rPr lang="pl-PL" sz="1200" dirty="0">
                <a:solidFill>
                  <a:schemeClr val="accent1"/>
                </a:solidFill>
                <a:latin typeface="Calibri" panose="020F0502020204030204" pitchFamily="34" charset="0"/>
                <a:ea typeface="Calibri" panose="020F0502020204030204" pitchFamily="34" charset="0"/>
                <a:cs typeface="Calibri" panose="020F0502020204030204" pitchFamily="34" charset="0"/>
              </a:rPr>
              <a:t> </a:t>
            </a:r>
          </a:p>
        </p:txBody>
      </p:sp>
      <p:pic>
        <p:nvPicPr>
          <p:cNvPr id="5" name="Obraz 4" descr="Przykład zastosowania opisu alternatywnego">
            <a:extLst>
              <a:ext uri="{FF2B5EF4-FFF2-40B4-BE49-F238E27FC236}">
                <a16:creationId xmlns:a16="http://schemas.microsoft.com/office/drawing/2014/main" id="{49AF85CD-173D-18B0-05CE-772EF03E53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1114" y="814226"/>
            <a:ext cx="6400711" cy="3064774"/>
          </a:xfrm>
          <a:prstGeom prst="rect">
            <a:avLst/>
          </a:prstGeom>
        </p:spPr>
      </p:pic>
      <p:sp>
        <p:nvSpPr>
          <p:cNvPr id="6" name="Prostokąt 5" descr="&quot; &quot;">
            <a:extLst>
              <a:ext uri="{FF2B5EF4-FFF2-40B4-BE49-F238E27FC236}">
                <a16:creationId xmlns:a16="http://schemas.microsoft.com/office/drawing/2014/main" id="{26DB73E8-39CD-168C-CA78-421F38EF07EF}"/>
              </a:ext>
            </a:extLst>
          </p:cNvPr>
          <p:cNvSpPr/>
          <p:nvPr/>
        </p:nvSpPr>
        <p:spPr>
          <a:xfrm>
            <a:off x="7815326" y="4770034"/>
            <a:ext cx="4376674" cy="764931"/>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Tekst alternatywny czyta czytnik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np. osobie niewidomej</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9" name="Symbol zastępczy numeru slajdu 8">
            <a:extLst>
              <a:ext uri="{FF2B5EF4-FFF2-40B4-BE49-F238E27FC236}">
                <a16:creationId xmlns:a16="http://schemas.microsoft.com/office/drawing/2014/main" id="{04FC4E85-6C06-72C5-C39A-D5BE062C03F7}"/>
              </a:ext>
            </a:extLst>
          </p:cNvPr>
          <p:cNvSpPr>
            <a:spLocks noGrp="1"/>
          </p:cNvSpPr>
          <p:nvPr>
            <p:ph type="sldNum" sz="quarter" idx="17"/>
          </p:nvPr>
        </p:nvSpPr>
        <p:spPr>
          <a:xfrm>
            <a:off x="11341880" y="6642556"/>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18</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7" name="Obraz 6">
            <a:extLst>
              <a:ext uri="{FF2B5EF4-FFF2-40B4-BE49-F238E27FC236}">
                <a16:creationId xmlns:a16="http://schemas.microsoft.com/office/drawing/2014/main" id="{0A4ED833-B334-4645-FD2C-17ED43AB7322}"/>
              </a:ext>
              <a:ext uri="{C183D7F6-B498-43B3-948B-1728B52AA6E4}">
                <adec:decorative xmlns:adec="http://schemas.microsoft.com/office/drawing/2017/decorative" val="1"/>
              </a:ext>
            </a:extLst>
          </p:cNvPr>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7815138" y="4703081"/>
            <a:ext cx="772617" cy="772617"/>
          </a:xfrm>
          <a:prstGeom prst="rect">
            <a:avLst/>
          </a:prstGeom>
        </p:spPr>
      </p:pic>
    </p:spTree>
    <p:extLst>
      <p:ext uri="{BB962C8B-B14F-4D97-AF65-F5344CB8AC3E}">
        <p14:creationId xmlns:p14="http://schemas.microsoft.com/office/powerpoint/2010/main" val="1068333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7562813" cy="619766"/>
          </a:xfrm>
        </p:spPr>
        <p:txBody>
          <a:bodyPr/>
          <a:lstStyle/>
          <a:p>
            <a:r>
              <a:rPr lang="pl-PL" sz="3600" b="1" dirty="0">
                <a:latin typeface="+mn-lt"/>
              </a:rPr>
              <a:t>Dostępność multimediów (1 z 2)</a:t>
            </a: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246000" y="819000"/>
            <a:ext cx="8325000" cy="4131563"/>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indent="-146010" defTabSz="371475">
              <a:lnSpc>
                <a:spcPct val="150000"/>
              </a:lnSpc>
              <a:spcBef>
                <a:spcPts val="488"/>
              </a:spcBef>
              <a:tabLst>
                <a:tab pos="585000" algn="l"/>
              </a:tabLst>
            </a:pPr>
            <a:r>
              <a:rPr lang="pl-PL" sz="2000" b="1" dirty="0">
                <a:solidFill>
                  <a:prstClr val="black"/>
                </a:solidFill>
                <a:ea typeface="Inter Medium" panose="02000503000000020004" pitchFamily="2" charset="0"/>
              </a:rPr>
              <a:t>Alternatywne formy komunikacji</a:t>
            </a:r>
            <a:endParaRPr lang="pl-PL" sz="2000" dirty="0">
              <a:solidFill>
                <a:prstClr val="black"/>
              </a:solidFill>
            </a:endParaRPr>
          </a:p>
          <a:p>
            <a:pPr indent="-146010" defTabSz="371475">
              <a:lnSpc>
                <a:spcPct val="150000"/>
              </a:lnSpc>
              <a:spcBef>
                <a:spcPts val="488"/>
              </a:spcBef>
              <a:tabLst>
                <a:tab pos="585000" algn="l"/>
              </a:tabLst>
            </a:pPr>
            <a:r>
              <a:rPr lang="pl-PL" sz="2000" dirty="0">
                <a:solidFill>
                  <a:prstClr val="black"/>
                </a:solidFill>
              </a:rPr>
              <a:t>Dla materiałów video (np. filmy):</a:t>
            </a:r>
          </a:p>
          <a:p>
            <a:pPr marL="291505" indent="-221853" defTabSz="371475">
              <a:lnSpc>
                <a:spcPct val="150000"/>
              </a:lnSpc>
              <a:spcBef>
                <a:spcPts val="488"/>
              </a:spcBef>
              <a:buFont typeface="Wingdings" panose="05000000000000000000" pitchFamily="2" charset="2"/>
              <a:buChar char="§"/>
              <a:tabLst>
                <a:tab pos="585000" algn="l"/>
              </a:tabLst>
            </a:pPr>
            <a:r>
              <a:rPr lang="pl-PL" sz="2000" dirty="0" err="1">
                <a:solidFill>
                  <a:prstClr val="black"/>
                </a:solidFill>
              </a:rPr>
              <a:t>audiodeskrypcja</a:t>
            </a:r>
            <a:r>
              <a:rPr lang="pl-PL" sz="2000" dirty="0">
                <a:solidFill>
                  <a:prstClr val="black"/>
                </a:solidFill>
              </a:rPr>
              <a:t>;</a:t>
            </a:r>
            <a:endParaRPr lang="pl-PL" sz="2000" dirty="0">
              <a:solidFill>
                <a:prstClr val="black"/>
              </a:solidFill>
              <a:cs typeface="Arial"/>
            </a:endParaRPr>
          </a:p>
          <a:p>
            <a:pPr marL="291505" indent="-221853" defTabSz="371475">
              <a:lnSpc>
                <a:spcPct val="150000"/>
              </a:lnSpc>
              <a:spcBef>
                <a:spcPts val="488"/>
              </a:spcBef>
              <a:buFont typeface="Wingdings" panose="05000000000000000000" pitchFamily="2" charset="2"/>
              <a:buChar char="§"/>
              <a:tabLst>
                <a:tab pos="585000" algn="l"/>
              </a:tabLst>
            </a:pPr>
            <a:r>
              <a:rPr lang="pl-PL" sz="2000" dirty="0">
                <a:solidFill>
                  <a:prstClr val="black"/>
                </a:solidFill>
              </a:rPr>
              <a:t>napisy rozszerzone (z opisem dźwięków otoczenia, np. [śpiew ptaków]);</a:t>
            </a:r>
          </a:p>
          <a:p>
            <a:pPr marL="291505" indent="-221853" defTabSz="371475">
              <a:lnSpc>
                <a:spcPct val="150000"/>
              </a:lnSpc>
              <a:spcBef>
                <a:spcPts val="488"/>
              </a:spcBef>
              <a:buFont typeface="Wingdings" panose="05000000000000000000" pitchFamily="2" charset="2"/>
              <a:buChar char="§"/>
              <a:tabLst>
                <a:tab pos="585000" algn="l"/>
              </a:tabLst>
            </a:pPr>
            <a:r>
              <a:rPr lang="pl-PL" sz="2000" dirty="0">
                <a:solidFill>
                  <a:prstClr val="black"/>
                </a:solidFill>
              </a:rPr>
              <a:t>PJM (Polski Język Migowy) – tłumacz Polskiego Języka Migowego;</a:t>
            </a:r>
          </a:p>
          <a:p>
            <a:pPr marL="69652" defTabSz="371475">
              <a:lnSpc>
                <a:spcPct val="150000"/>
              </a:lnSpc>
              <a:spcBef>
                <a:spcPts val="488"/>
              </a:spcBef>
              <a:tabLst>
                <a:tab pos="585000" algn="l"/>
              </a:tabLst>
            </a:pPr>
            <a:r>
              <a:rPr lang="pl-PL" sz="2000" dirty="0">
                <a:solidFill>
                  <a:prstClr val="black"/>
                </a:solidFill>
                <a:hlinkClick r:id="rId2"/>
              </a:rPr>
              <a:t>Przykład dostępnego materiału video "Dostępność Plus"</a:t>
            </a:r>
            <a:endParaRPr lang="pl-PL" sz="2000" dirty="0">
              <a:solidFill>
                <a:prstClr val="black"/>
              </a:solidFill>
            </a:endParaRPr>
          </a:p>
          <a:p>
            <a:pPr indent="-146010" defTabSz="371475">
              <a:lnSpc>
                <a:spcPct val="150000"/>
              </a:lnSpc>
              <a:spcBef>
                <a:spcPts val="488"/>
              </a:spcBef>
              <a:tabLst>
                <a:tab pos="585000" algn="l"/>
              </a:tabLst>
            </a:pPr>
            <a:endParaRPr lang="pl-PL" sz="2000" dirty="0">
              <a:solidFill>
                <a:prstClr val="black"/>
              </a:solidFill>
              <a:cs typeface="Arial"/>
            </a:endParaRPr>
          </a:p>
        </p:txBody>
      </p:sp>
      <p:pic>
        <p:nvPicPr>
          <p:cNvPr id="1026" name="Picture 2" descr="Logo programu Dostępność Plus">
            <a:extLst>
              <a:ext uri="{FF2B5EF4-FFF2-40B4-BE49-F238E27FC236}">
                <a16:creationId xmlns:a16="http://schemas.microsoft.com/office/drawing/2014/main" id="{6097F9DB-995B-3028-8046-5CDAADF90D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1000" y="3938063"/>
            <a:ext cx="3331452" cy="2025000"/>
          </a:xfrm>
          <a:prstGeom prst="rect">
            <a:avLst/>
          </a:prstGeom>
          <a:noFill/>
          <a:extLst>
            <a:ext uri="{909E8E84-426E-40DD-AFC4-6F175D3DCCD1}">
              <a14:hiddenFill xmlns:a14="http://schemas.microsoft.com/office/drawing/2010/main">
                <a:solidFill>
                  <a:srgbClr val="FFFFFF"/>
                </a:solidFill>
              </a14:hiddenFill>
            </a:ext>
          </a:extLst>
        </p:spPr>
      </p:pic>
      <p:sp>
        <p:nvSpPr>
          <p:cNvPr id="16" name="Symbol zastępczy numeru slajdu 15">
            <a:extLst>
              <a:ext uri="{FF2B5EF4-FFF2-40B4-BE49-F238E27FC236}">
                <a16:creationId xmlns:a16="http://schemas.microsoft.com/office/drawing/2014/main" id="{2269C32D-6162-AEE1-4852-3EED5E415148}"/>
              </a:ext>
            </a:extLst>
          </p:cNvPr>
          <p:cNvSpPr>
            <a:spLocks noGrp="1"/>
          </p:cNvSpPr>
          <p:nvPr>
            <p:ph type="sldNum" sz="quarter" idx="17"/>
          </p:nvPr>
        </p:nvSpPr>
        <p:spPr>
          <a:xfrm>
            <a:off x="11341160" y="6642556"/>
            <a:ext cx="828949" cy="215444"/>
          </a:xfrm>
        </p:spPr>
        <p:txBody>
          <a:bodyPr/>
          <a:lstStyle/>
          <a:p>
            <a:pPr defTabSz="371475"/>
            <a:fld id="{B6F15528-21DE-4FAA-801E-634DDDAF4B2B}" type="slidenum">
              <a:rPr lang="pl-PL" sz="1100">
                <a:solidFill>
                  <a:prstClr val="black">
                    <a:tint val="75000"/>
                  </a:prstClr>
                </a:solidFill>
              </a:rPr>
              <a:pPr defTabSz="371475"/>
              <a:t>19</a:t>
            </a:fld>
            <a:endParaRPr lang="pl-PL" sz="1100" dirty="0">
              <a:solidFill>
                <a:prstClr val="black">
                  <a:tint val="75000"/>
                </a:prstClr>
              </a:solidFill>
            </a:endParaRPr>
          </a:p>
        </p:txBody>
      </p:sp>
    </p:spTree>
    <p:extLst>
      <p:ext uri="{BB962C8B-B14F-4D97-AF65-F5344CB8AC3E}">
        <p14:creationId xmlns:p14="http://schemas.microsoft.com/office/powerpoint/2010/main" val="549908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descr="&quot; &quot; ">
            <a:extLst>
              <a:ext uri="{FF2B5EF4-FFF2-40B4-BE49-F238E27FC236}">
                <a16:creationId xmlns:a16="http://schemas.microsoft.com/office/drawing/2014/main" id="{1FE5A80F-038A-F6B0-6274-9F67DF29D132}"/>
              </a:ext>
            </a:extLst>
          </p:cNvPr>
          <p:cNvSpPr>
            <a:spLocks noGrp="1"/>
          </p:cNvSpPr>
          <p:nvPr>
            <p:ph type="title"/>
          </p:nvPr>
        </p:nvSpPr>
        <p:spPr>
          <a:xfrm>
            <a:off x="0" y="2394000"/>
            <a:ext cx="12192000" cy="1714625"/>
          </a:xfrm>
          <a:prstGeom prst="rect">
            <a:avLst/>
          </a:prstGeom>
          <a:solidFill>
            <a:srgbClr val="004992"/>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57188">
              <a:lnSpc>
                <a:spcPct val="100000"/>
              </a:lnSpc>
              <a:spcBef>
                <a:spcPts val="0"/>
              </a:spcBef>
              <a:defRPr/>
            </a:pPr>
            <a:r>
              <a:rPr lang="pl-PL" sz="4800" b="1" dirty="0">
                <a:solidFill>
                  <a:schemeClr val="bg1"/>
                </a:solidFill>
                <a:latin typeface="Arial" panose="020B0604020202020204" pitchFamily="34" charset="0"/>
                <a:cs typeface="Arial" panose="020B0604020202020204" pitchFamily="34" charset="0"/>
              </a:rPr>
              <a:t>Standardy dostępności- poziom rozszerzony</a:t>
            </a:r>
          </a:p>
        </p:txBody>
      </p:sp>
      <p:sp>
        <p:nvSpPr>
          <p:cNvPr id="2" name="Symbol zastępczy numeru slajdu 1">
            <a:extLst>
              <a:ext uri="{FF2B5EF4-FFF2-40B4-BE49-F238E27FC236}">
                <a16:creationId xmlns:a16="http://schemas.microsoft.com/office/drawing/2014/main" id="{78360A4F-BFD1-3A5A-F754-48C1D504BC57}"/>
              </a:ext>
            </a:extLst>
          </p:cNvPr>
          <p:cNvSpPr>
            <a:spLocks noGrp="1"/>
          </p:cNvSpPr>
          <p:nvPr>
            <p:ph type="sldNum" sz="quarter" idx="12"/>
          </p:nvPr>
        </p:nvSpPr>
        <p:spPr>
          <a:xfrm>
            <a:off x="9942731" y="6475197"/>
            <a:ext cx="2228850" cy="365125"/>
          </a:xfrm>
        </p:spPr>
        <p:txBody>
          <a:bodyPr/>
          <a:lstStyle/>
          <a:p>
            <a:fld id="{C0DE7FCD-74FC-4D3A-9665-54A6D3DBFCED}" type="slidenum">
              <a:rPr lang="pl-PL" smtClean="0"/>
              <a:t>2</a:t>
            </a:fld>
            <a:endParaRPr lang="pl-PL" dirty="0"/>
          </a:p>
        </p:txBody>
      </p:sp>
    </p:spTree>
    <p:extLst>
      <p:ext uri="{BB962C8B-B14F-4D97-AF65-F5344CB8AC3E}">
        <p14:creationId xmlns:p14="http://schemas.microsoft.com/office/powerpoint/2010/main" val="3643375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52BF1-3AB7-8329-7522-40ADC86ED723}"/>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F8D228DF-C3BC-ABD9-F77B-17EDD6E308DD}"/>
              </a:ext>
            </a:extLst>
          </p:cNvPr>
          <p:cNvSpPr>
            <a:spLocks noGrp="1"/>
          </p:cNvSpPr>
          <p:nvPr>
            <p:ph type="title"/>
          </p:nvPr>
        </p:nvSpPr>
        <p:spPr>
          <a:xfrm>
            <a:off x="111000" y="18514"/>
            <a:ext cx="7536900" cy="617098"/>
          </a:xfrm>
        </p:spPr>
        <p:txBody>
          <a:bodyPr/>
          <a:lstStyle/>
          <a:p>
            <a:r>
              <a:rPr lang="pl-PL" sz="3600" b="1" dirty="0">
                <a:latin typeface="+mn-lt"/>
              </a:rPr>
              <a:t>Dostępność</a:t>
            </a:r>
            <a:r>
              <a:rPr lang="pl-PL" sz="4000" b="1" dirty="0">
                <a:latin typeface="+mn-lt"/>
              </a:rPr>
              <a:t> multimediów (2 z 2)</a:t>
            </a:r>
          </a:p>
        </p:txBody>
      </p:sp>
      <p:sp>
        <p:nvSpPr>
          <p:cNvPr id="4" name="Symbol zastępczy tekstu 4">
            <a:extLst>
              <a:ext uri="{FF2B5EF4-FFF2-40B4-BE49-F238E27FC236}">
                <a16:creationId xmlns:a16="http://schemas.microsoft.com/office/drawing/2014/main" id="{5977CCD6-D579-E1C5-0984-546DC8E5C2BE}"/>
              </a:ext>
            </a:extLst>
          </p:cNvPr>
          <p:cNvSpPr txBox="1">
            <a:spLocks/>
          </p:cNvSpPr>
          <p:nvPr/>
        </p:nvSpPr>
        <p:spPr>
          <a:xfrm>
            <a:off x="201000" y="774000"/>
            <a:ext cx="11835000" cy="3119852"/>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indent="-146010" defTabSz="371475">
              <a:lnSpc>
                <a:spcPct val="150000"/>
              </a:lnSpc>
              <a:spcBef>
                <a:spcPts val="488"/>
              </a:spcBef>
              <a:tabLst>
                <a:tab pos="585000" algn="l"/>
              </a:tabLst>
            </a:pPr>
            <a:r>
              <a:rPr lang="pl-PL" sz="2000" dirty="0">
                <a:solidFill>
                  <a:prstClr val="black"/>
                </a:solidFill>
              </a:rPr>
              <a:t>Dla materiałów audio (np. </a:t>
            </a:r>
            <a:r>
              <a:rPr lang="pl-PL" sz="2000" dirty="0" err="1">
                <a:solidFill>
                  <a:prstClr val="black"/>
                </a:solidFill>
              </a:rPr>
              <a:t>podkastów</a:t>
            </a:r>
            <a:r>
              <a:rPr lang="pl-PL" sz="2000" dirty="0">
                <a:solidFill>
                  <a:prstClr val="black"/>
                </a:solidFill>
              </a:rPr>
              <a:t>):</a:t>
            </a:r>
          </a:p>
          <a:p>
            <a:pPr marL="358775" indent="-315913" defTabSz="371475">
              <a:lnSpc>
                <a:spcPct val="150000"/>
              </a:lnSpc>
              <a:spcBef>
                <a:spcPts val="488"/>
              </a:spcBef>
              <a:buFont typeface="Wingdings" panose="05000000000000000000" pitchFamily="2" charset="2"/>
              <a:buChar char="§"/>
              <a:tabLst>
                <a:tab pos="585000" algn="l"/>
              </a:tabLst>
            </a:pPr>
            <a:r>
              <a:rPr lang="pl-PL" sz="2000" dirty="0">
                <a:solidFill>
                  <a:prstClr val="black"/>
                </a:solidFill>
              </a:rPr>
              <a:t>transkrypcja treści (tekst);</a:t>
            </a:r>
            <a:endParaRPr lang="pl-PL" sz="2000" dirty="0">
              <a:solidFill>
                <a:prstClr val="black"/>
              </a:solidFill>
              <a:cs typeface="Arial"/>
            </a:endParaRPr>
          </a:p>
          <a:p>
            <a:pPr marL="358775" indent="-315913" defTabSz="371475">
              <a:lnSpc>
                <a:spcPct val="150000"/>
              </a:lnSpc>
              <a:spcBef>
                <a:spcPts val="488"/>
              </a:spcBef>
              <a:buFont typeface="Wingdings" panose="05000000000000000000" pitchFamily="2" charset="2"/>
              <a:buChar char="§"/>
              <a:tabLst>
                <a:tab pos="585000" algn="l"/>
              </a:tabLst>
            </a:pPr>
            <a:r>
              <a:rPr lang="pl-PL" sz="2000" dirty="0">
                <a:solidFill>
                  <a:prstClr val="black"/>
                </a:solidFill>
              </a:rPr>
              <a:t>napisy rozszerzone (z opisem dźwięków otoczenia, np. [śpiew ptaków]);</a:t>
            </a:r>
            <a:endParaRPr lang="pl-PL" sz="2000" dirty="0">
              <a:solidFill>
                <a:prstClr val="black"/>
              </a:solidFill>
              <a:cs typeface="Arial"/>
            </a:endParaRPr>
          </a:p>
          <a:p>
            <a:pPr marL="358775" indent="-315913" defTabSz="371475">
              <a:lnSpc>
                <a:spcPct val="150000"/>
              </a:lnSpc>
              <a:spcBef>
                <a:spcPts val="488"/>
              </a:spcBef>
              <a:buFont typeface="Wingdings" panose="05000000000000000000" pitchFamily="2" charset="2"/>
              <a:buChar char="§"/>
              <a:tabLst>
                <a:tab pos="585000" algn="l"/>
              </a:tabLst>
            </a:pPr>
            <a:r>
              <a:rPr lang="pl-PL" sz="2000" dirty="0">
                <a:solidFill>
                  <a:prstClr val="black"/>
                </a:solidFill>
              </a:rPr>
              <a:t>PJM (Polski Język Migowy) – tłumacz Polskiego Języka Migowego.</a:t>
            </a:r>
            <a:endParaRPr lang="pl-PL" sz="2000" dirty="0">
              <a:solidFill>
                <a:prstClr val="black"/>
              </a:solidFill>
              <a:cs typeface="Arial"/>
            </a:endParaRPr>
          </a:p>
          <a:p>
            <a:pPr marL="42307" defTabSz="371475">
              <a:lnSpc>
                <a:spcPct val="150000"/>
              </a:lnSpc>
              <a:spcBef>
                <a:spcPts val="488"/>
              </a:spcBef>
              <a:tabLst>
                <a:tab pos="585000" algn="l"/>
              </a:tabLst>
            </a:pPr>
            <a:r>
              <a:rPr lang="pl-PL" sz="2000" dirty="0">
                <a:solidFill>
                  <a:prstClr val="black"/>
                </a:solidFill>
              </a:rPr>
              <a:t>Materiały audio nie wymagają dostosowania dla osób niewidzących, gdyż przekaz ma jedynie warstwę dźwiękową.</a:t>
            </a:r>
            <a:endParaRPr lang="pl-PL" sz="2000" dirty="0">
              <a:solidFill>
                <a:prstClr val="black"/>
              </a:solidFill>
              <a:cs typeface="Arial"/>
            </a:endParaRPr>
          </a:p>
        </p:txBody>
      </p:sp>
      <p:sp>
        <p:nvSpPr>
          <p:cNvPr id="5" name="Prostokąt 4" descr="&quot; &quot;">
            <a:extLst>
              <a:ext uri="{FF2B5EF4-FFF2-40B4-BE49-F238E27FC236}">
                <a16:creationId xmlns:a16="http://schemas.microsoft.com/office/drawing/2014/main" id="{39B6CC9E-3C4F-7246-205A-06F142696BA5}"/>
              </a:ext>
            </a:extLst>
          </p:cNvPr>
          <p:cNvSpPr/>
          <p:nvPr/>
        </p:nvSpPr>
        <p:spPr>
          <a:xfrm>
            <a:off x="7460135" y="5094000"/>
            <a:ext cx="4737120" cy="828441"/>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85000" defTabSz="371475"/>
            <a:r>
              <a:rPr lang="pl-PL" sz="2000" dirty="0">
                <a:solidFill>
                  <a:prstClr val="white"/>
                </a:solidFill>
              </a:rPr>
              <a:t>Multimedia nadawane na żywo nie muszą mieć zapewnionej dostępności </a:t>
            </a:r>
            <a:endParaRPr lang="en-US" sz="2000" dirty="0">
              <a:solidFill>
                <a:prstClr val="white"/>
              </a:solidFill>
            </a:endParaRPr>
          </a:p>
        </p:txBody>
      </p:sp>
      <p:sp>
        <p:nvSpPr>
          <p:cNvPr id="16" name="Symbol zastępczy numeru slajdu 15">
            <a:extLst>
              <a:ext uri="{FF2B5EF4-FFF2-40B4-BE49-F238E27FC236}">
                <a16:creationId xmlns:a16="http://schemas.microsoft.com/office/drawing/2014/main" id="{667584C3-3047-5AF9-705F-1A14511CEC04}"/>
              </a:ext>
            </a:extLst>
          </p:cNvPr>
          <p:cNvSpPr>
            <a:spLocks noGrp="1"/>
          </p:cNvSpPr>
          <p:nvPr>
            <p:ph type="sldNum" sz="quarter" idx="17"/>
          </p:nvPr>
        </p:nvSpPr>
        <p:spPr>
          <a:xfrm>
            <a:off x="11341880" y="6624000"/>
            <a:ext cx="828949" cy="234000"/>
          </a:xfrm>
        </p:spPr>
        <p:txBody>
          <a:bodyPr/>
          <a:lstStyle/>
          <a:p>
            <a:pPr defTabSz="371475"/>
            <a:fld id="{B6F15528-21DE-4FAA-801E-634DDDAF4B2B}" type="slidenum">
              <a:rPr lang="pl-PL" sz="1100">
                <a:solidFill>
                  <a:prstClr val="black">
                    <a:tint val="75000"/>
                  </a:prstClr>
                </a:solidFill>
              </a:rPr>
              <a:pPr defTabSz="371475"/>
              <a:t>20</a:t>
            </a:fld>
            <a:endParaRPr lang="pl-PL" sz="1100" dirty="0">
              <a:solidFill>
                <a:prstClr val="black">
                  <a:tint val="75000"/>
                </a:prstClr>
              </a:solidFill>
            </a:endParaRPr>
          </a:p>
        </p:txBody>
      </p:sp>
      <p:pic>
        <p:nvPicPr>
          <p:cNvPr id="8" name="Obraz 7">
            <a:extLst>
              <a:ext uri="{FF2B5EF4-FFF2-40B4-BE49-F238E27FC236}">
                <a16:creationId xmlns:a16="http://schemas.microsoft.com/office/drawing/2014/main" id="{04A286E5-7E2D-07F6-A5E8-7026888A36D9}"/>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7479181" y="5194344"/>
            <a:ext cx="627751" cy="627751"/>
          </a:xfrm>
          <a:prstGeom prst="rect">
            <a:avLst/>
          </a:prstGeom>
        </p:spPr>
      </p:pic>
    </p:spTree>
    <p:extLst>
      <p:ext uri="{BB962C8B-B14F-4D97-AF65-F5344CB8AC3E}">
        <p14:creationId xmlns:p14="http://schemas.microsoft.com/office/powerpoint/2010/main" val="39163155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694BA-E623-45CD-6F26-08A3DBA70354}"/>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A242DB8-CE68-14BE-ACC0-4FF91A10C726}"/>
              </a:ext>
            </a:extLst>
          </p:cNvPr>
          <p:cNvSpPr>
            <a:spLocks noGrp="1"/>
          </p:cNvSpPr>
          <p:nvPr>
            <p:ph type="title"/>
          </p:nvPr>
        </p:nvSpPr>
        <p:spPr>
          <a:xfrm>
            <a:off x="111000" y="12703"/>
            <a:ext cx="9318000" cy="594000"/>
          </a:xfrm>
        </p:spPr>
        <p:txBody>
          <a:bodyPr/>
          <a:lstStyle/>
          <a:p>
            <a:pPr>
              <a:lnSpc>
                <a:spcPct val="100000"/>
              </a:lnSpc>
            </a:pPr>
            <a:r>
              <a:rPr lang="pl-PL" sz="3600" b="1" dirty="0">
                <a:latin typeface="Calibri" panose="020F0502020204030204" pitchFamily="34" charset="0"/>
                <a:ea typeface="Calibri" panose="020F0502020204030204" pitchFamily="34" charset="0"/>
                <a:cs typeface="Calibri" panose="020F0502020204030204" pitchFamily="34" charset="0"/>
              </a:rPr>
              <a:t>Napisy w multimediach i w Internecie (1 z 2)</a:t>
            </a:r>
          </a:p>
        </p:txBody>
      </p:sp>
      <p:sp>
        <p:nvSpPr>
          <p:cNvPr id="7" name="Symbol zastępczy numeru slajdu 6">
            <a:extLst>
              <a:ext uri="{FF2B5EF4-FFF2-40B4-BE49-F238E27FC236}">
                <a16:creationId xmlns:a16="http://schemas.microsoft.com/office/drawing/2014/main" id="{505687D2-6158-2E0F-81CE-8A11C8141347}"/>
              </a:ext>
            </a:extLst>
          </p:cNvPr>
          <p:cNvSpPr>
            <a:spLocks noGrp="1"/>
          </p:cNvSpPr>
          <p:nvPr>
            <p:ph type="sldNum" sz="quarter" idx="17"/>
          </p:nvPr>
        </p:nvSpPr>
        <p:spPr>
          <a:xfrm>
            <a:off x="11372377" y="6650219"/>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21</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4" name="Symbol zastępczy tekstu 4">
            <a:extLst>
              <a:ext uri="{FF2B5EF4-FFF2-40B4-BE49-F238E27FC236}">
                <a16:creationId xmlns:a16="http://schemas.microsoft.com/office/drawing/2014/main" id="{6BB27B1C-2E78-D9BA-9261-4731D2EA10AF}"/>
              </a:ext>
            </a:extLst>
          </p:cNvPr>
          <p:cNvSpPr txBox="1">
            <a:spLocks/>
          </p:cNvSpPr>
          <p:nvPr/>
        </p:nvSpPr>
        <p:spPr>
          <a:xfrm>
            <a:off x="24606" y="729000"/>
            <a:ext cx="11876394" cy="4230000"/>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6870" indent="-177800">
              <a:lnSpc>
                <a:spcPct val="150000"/>
              </a:lnSpc>
              <a:spcBef>
                <a:spcPts val="600"/>
              </a:spcBef>
            </a:pPr>
            <a:r>
              <a:rPr lang="pl-PL" sz="2000" dirty="0">
                <a:latin typeface="Calibri" panose="020F0502020204030204" pitchFamily="34" charset="0"/>
                <a:ea typeface="Calibri" panose="020F0502020204030204" pitchFamily="34" charset="0"/>
                <a:cs typeface="Calibri" panose="020F0502020204030204" pitchFamily="34" charset="0"/>
              </a:rPr>
              <a:t>Ze względu na zastosowane rozwiązania techniczne napisy dzielimy na: </a:t>
            </a:r>
          </a:p>
          <a:p>
            <a:pPr marL="356870" lvl="1" indent="-177800">
              <a:lnSpc>
                <a:spcPct val="150000"/>
              </a:lnSpc>
              <a:spcBef>
                <a:spcPts val="600"/>
              </a:spcBef>
            </a:pPr>
            <a:r>
              <a:rPr lang="pl-PL" sz="2000" b="1" dirty="0">
                <a:latin typeface="Calibri" panose="020F0502020204030204" pitchFamily="34" charset="0"/>
                <a:ea typeface="Calibri" panose="020F0502020204030204" pitchFamily="34" charset="0"/>
                <a:cs typeface="Calibri" panose="020F0502020204030204" pitchFamily="34" charset="0"/>
              </a:rPr>
              <a:t>otwarte </a:t>
            </a:r>
            <a:r>
              <a:rPr lang="pl-PL" sz="2000" dirty="0">
                <a:latin typeface="Calibri" panose="020F0502020204030204" pitchFamily="34" charset="0"/>
                <a:ea typeface="Calibri" panose="020F0502020204030204" pitchFamily="34" charset="0"/>
                <a:cs typeface="Calibri" panose="020F0502020204030204" pitchFamily="34" charset="0"/>
              </a:rPr>
              <a:t>(ang. </a:t>
            </a:r>
            <a:r>
              <a:rPr lang="en-AU" sz="2000" dirty="0">
                <a:latin typeface="Calibri" panose="020F0502020204030204" pitchFamily="34" charset="0"/>
                <a:ea typeface="Calibri" panose="020F0502020204030204" pitchFamily="34" charset="0"/>
                <a:cs typeface="Calibri" panose="020F0502020204030204" pitchFamily="34" charset="0"/>
              </a:rPr>
              <a:t>open caption </a:t>
            </a:r>
            <a:r>
              <a:rPr lang="pl-PL" sz="2000" dirty="0">
                <a:latin typeface="Calibri" panose="020F0502020204030204" pitchFamily="34" charset="0"/>
                <a:ea typeface="Calibri" panose="020F0502020204030204" pitchFamily="34" charset="0"/>
                <a:cs typeface="Calibri" panose="020F0502020204030204" pitchFamily="34" charset="0"/>
              </a:rPr>
              <a:t>OC) – napisy będące graficzną częścią obrazu, których nie da się wyłączyć; jest to alternatywna dla dubbingu forma tłumaczenia filmów obcojęzycznych w telewizji, w odniesieniu do multimediów zamieszczanych w Internecie, to napisy naniesione na obraz podczas montażu; </a:t>
            </a:r>
          </a:p>
          <a:p>
            <a:pPr marL="356870" lvl="1" indent="-177800">
              <a:lnSpc>
                <a:spcPct val="150000"/>
              </a:lnSpc>
              <a:spcBef>
                <a:spcPts val="600"/>
              </a:spcBef>
            </a:pPr>
            <a:r>
              <a:rPr lang="pl-PL" sz="2000" b="1" dirty="0">
                <a:latin typeface="Calibri" panose="020F0502020204030204" pitchFamily="34" charset="0"/>
                <a:ea typeface="Calibri" panose="020F0502020204030204" pitchFamily="34" charset="0"/>
                <a:cs typeface="Calibri" panose="020F0502020204030204" pitchFamily="34" charset="0"/>
              </a:rPr>
              <a:t>zamknięte </a:t>
            </a:r>
            <a:r>
              <a:rPr lang="pl-PL" sz="2000" dirty="0">
                <a:latin typeface="Calibri" panose="020F0502020204030204" pitchFamily="34" charset="0"/>
                <a:ea typeface="Calibri" panose="020F0502020204030204" pitchFamily="34" charset="0"/>
                <a:cs typeface="Calibri" panose="020F0502020204030204" pitchFamily="34" charset="0"/>
              </a:rPr>
              <a:t>(ang. </a:t>
            </a:r>
            <a:r>
              <a:rPr lang="en-AU" sz="2000" dirty="0">
                <a:latin typeface="Calibri" panose="020F0502020204030204" pitchFamily="34" charset="0"/>
                <a:ea typeface="Calibri" panose="020F0502020204030204" pitchFamily="34" charset="0"/>
                <a:cs typeface="Calibri" panose="020F0502020204030204" pitchFamily="34" charset="0"/>
              </a:rPr>
              <a:t>closed caption </a:t>
            </a:r>
            <a:r>
              <a:rPr lang="pl-PL" sz="2000" dirty="0">
                <a:latin typeface="Calibri" panose="020F0502020204030204" pitchFamily="34" charset="0"/>
                <a:ea typeface="Calibri" panose="020F0502020204030204" pitchFamily="34" charset="0"/>
                <a:cs typeface="Calibri" panose="020F0502020204030204" pitchFamily="34" charset="0"/>
              </a:rPr>
              <a:t>CC) – napisy w odrębnym strumieniu tekstowym, które są widoczne po włączeniu, w krajach anglosaskich tożsame z napisami dla niesłyszących w telewizji; na DVD w tym formacie załącza się zarówno napisy dialogowe jak i dla niesłyszących. </a:t>
            </a:r>
          </a:p>
          <a:p>
            <a:pPr marL="356870"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a:p>
            <a:pPr marL="356870" indent="-177800">
              <a:lnSpc>
                <a:spcPct val="150000"/>
              </a:lnSpc>
              <a:spcBef>
                <a:spcPts val="600"/>
              </a:spcBef>
            </a:pPr>
            <a:r>
              <a:rPr lang="pl-PL" sz="2000" dirty="0">
                <a:latin typeface="Calibri" panose="020F0502020204030204" pitchFamily="34" charset="0"/>
                <a:ea typeface="Calibri" panose="020F0502020204030204" pitchFamily="34" charset="0"/>
                <a:cs typeface="Calibri" panose="020F0502020204030204" pitchFamily="34" charset="0"/>
              </a:rPr>
              <a:t> </a:t>
            </a:r>
          </a:p>
          <a:p>
            <a:pPr marL="356870" indent="-177800">
              <a:lnSpc>
                <a:spcPct val="150000"/>
              </a:lnSpc>
              <a:spcBef>
                <a:spcPts val="600"/>
              </a:spcBef>
            </a:pPr>
            <a:endParaRPr lang="pl-PL" alt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5455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144180" cy="594000"/>
          </a:xfrm>
        </p:spPr>
        <p:txBody>
          <a:bodyPr/>
          <a:lstStyle/>
          <a:p>
            <a:pPr>
              <a:lnSpc>
                <a:spcPct val="100000"/>
              </a:lnSpc>
            </a:pPr>
            <a:r>
              <a:rPr lang="pl-PL" sz="3600" b="1" dirty="0">
                <a:latin typeface="Calibri" panose="020F0502020204030204" pitchFamily="34" charset="0"/>
                <a:ea typeface="Calibri" panose="020F0502020204030204" pitchFamily="34" charset="0"/>
                <a:cs typeface="Calibri" panose="020F0502020204030204" pitchFamily="34" charset="0"/>
              </a:rPr>
              <a:t>Napisy w multimediach i w Internecie (2 z 2)</a:t>
            </a:r>
          </a:p>
        </p:txBody>
      </p:sp>
      <p:sp>
        <p:nvSpPr>
          <p:cNvPr id="3" name="Symbol zastępczy tekstu 4">
            <a:extLst>
              <a:ext uri="{FF2B5EF4-FFF2-40B4-BE49-F238E27FC236}">
                <a16:creationId xmlns:a16="http://schemas.microsoft.com/office/drawing/2014/main" id="{45C8B884-543F-A909-65B5-A5C9876F9128}"/>
              </a:ext>
            </a:extLst>
          </p:cNvPr>
          <p:cNvSpPr txBox="1">
            <a:spLocks/>
          </p:cNvSpPr>
          <p:nvPr/>
        </p:nvSpPr>
        <p:spPr>
          <a:xfrm>
            <a:off x="0" y="1030495"/>
            <a:ext cx="11925934" cy="3072728"/>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napisy zamknięte są obsługiwane przez </a:t>
            </a:r>
            <a:r>
              <a:rPr lang="pl-PL" sz="2000" b="1" dirty="0">
                <a:latin typeface="Calibri" panose="020F0502020204030204" pitchFamily="34" charset="0"/>
                <a:ea typeface="Calibri" panose="020F0502020204030204" pitchFamily="34" charset="0"/>
                <a:cs typeface="Calibri" panose="020F0502020204030204" pitchFamily="34" charset="0"/>
              </a:rPr>
              <a:t>YouTube</a:t>
            </a:r>
            <a:r>
              <a:rPr lang="pl-PL" sz="2000" dirty="0">
                <a:latin typeface="Calibri" panose="020F0502020204030204" pitchFamily="34" charset="0"/>
                <a:ea typeface="Calibri" panose="020F0502020204030204" pitchFamily="34" charset="0"/>
                <a:cs typeface="Calibri" panose="020F0502020204030204" pitchFamily="34" charset="0"/>
              </a:rPr>
              <a:t>. Po załączeniu napisów do pliku wideo przy tytule filmu pojawia się oznaczenie CC. Ten format napisów współpracuje także z urządzeniami asystującymi;</a:t>
            </a: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wraz ze wzrostem popularności materiałów video, zwłaszcza w mediach społecznościowych, powstało szereg aplikacji automatycznie generujących napisy.</a:t>
            </a:r>
          </a:p>
        </p:txBody>
      </p:sp>
      <p:sp>
        <p:nvSpPr>
          <p:cNvPr id="4" name="Prostokąt 3" descr="&quot; &quot;">
            <a:extLst>
              <a:ext uri="{FF2B5EF4-FFF2-40B4-BE49-F238E27FC236}">
                <a16:creationId xmlns:a16="http://schemas.microsoft.com/office/drawing/2014/main" id="{7FEB1DA7-B2B8-6652-346B-1EF7AB1A8238}"/>
              </a:ext>
            </a:extLst>
          </p:cNvPr>
          <p:cNvSpPr/>
          <p:nvPr/>
        </p:nvSpPr>
        <p:spPr>
          <a:xfrm>
            <a:off x="7289844" y="4925749"/>
            <a:ext cx="4912510" cy="772616"/>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Serwis YouTube ma bardzo intuicyjne narzędzie do tworzenia napisów</a:t>
            </a:r>
          </a:p>
        </p:txBody>
      </p:sp>
      <p:sp>
        <p:nvSpPr>
          <p:cNvPr id="7" name="Symbol zastępczy numeru slajdu 6">
            <a:extLst>
              <a:ext uri="{FF2B5EF4-FFF2-40B4-BE49-F238E27FC236}">
                <a16:creationId xmlns:a16="http://schemas.microsoft.com/office/drawing/2014/main" id="{A2E7414D-84CF-8F86-D415-482BD35891C2}"/>
              </a:ext>
            </a:extLst>
          </p:cNvPr>
          <p:cNvSpPr>
            <a:spLocks noGrp="1"/>
          </p:cNvSpPr>
          <p:nvPr>
            <p:ph type="sldNum" sz="quarter" idx="17"/>
          </p:nvPr>
        </p:nvSpPr>
        <p:spPr>
          <a:xfrm>
            <a:off x="11351514" y="6630625"/>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22</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6" name="Obraz 5">
            <a:extLst>
              <a:ext uri="{FF2B5EF4-FFF2-40B4-BE49-F238E27FC236}">
                <a16:creationId xmlns:a16="http://schemas.microsoft.com/office/drawing/2014/main" id="{976207BF-2B07-41AA-F05D-BED50686C237}"/>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7279490" y="4806650"/>
            <a:ext cx="772617" cy="772617"/>
          </a:xfrm>
          <a:prstGeom prst="rect">
            <a:avLst/>
          </a:prstGeom>
        </p:spPr>
      </p:pic>
      <p:pic>
        <p:nvPicPr>
          <p:cNvPr id="8" name="Obraz 7">
            <a:extLst>
              <a:ext uri="{FF2B5EF4-FFF2-40B4-BE49-F238E27FC236}">
                <a16:creationId xmlns:a16="http://schemas.microsoft.com/office/drawing/2014/main" id="{48658907-3D6E-BC42-877C-45B31F585E85}"/>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7322701" y="4925749"/>
            <a:ext cx="729406" cy="729406"/>
          </a:xfrm>
          <a:prstGeom prst="rect">
            <a:avLst/>
          </a:prstGeom>
        </p:spPr>
      </p:pic>
    </p:spTree>
    <p:extLst>
      <p:ext uri="{BB962C8B-B14F-4D97-AF65-F5344CB8AC3E}">
        <p14:creationId xmlns:p14="http://schemas.microsoft.com/office/powerpoint/2010/main" val="1529598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19234"/>
            <a:ext cx="9206422" cy="574766"/>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Możliwość adaptacji i rozróżnienia</a:t>
            </a:r>
          </a:p>
        </p:txBody>
      </p:sp>
      <p:sp>
        <p:nvSpPr>
          <p:cNvPr id="9" name="Symbol zastępczy numeru slajdu 8">
            <a:extLst>
              <a:ext uri="{FF2B5EF4-FFF2-40B4-BE49-F238E27FC236}">
                <a16:creationId xmlns:a16="http://schemas.microsoft.com/office/drawing/2014/main" id="{3503D917-322F-AC17-EC7B-CD8B6AC4F8F9}"/>
              </a:ext>
            </a:extLst>
          </p:cNvPr>
          <p:cNvSpPr>
            <a:spLocks noGrp="1"/>
          </p:cNvSpPr>
          <p:nvPr>
            <p:ph type="sldNum" sz="quarter" idx="17"/>
          </p:nvPr>
        </p:nvSpPr>
        <p:spPr>
          <a:xfrm>
            <a:off x="11359314" y="6642556"/>
            <a:ext cx="828949" cy="215444"/>
          </a:xfrm>
        </p:spPr>
        <p:txBody>
          <a:bodyPr/>
          <a:lstStyle/>
          <a:p>
            <a:fld id="{B6F15528-21DE-4FAA-801E-634DDDAF4B2B}" type="slidenum">
              <a:rPr lang="pl-PL" smtClean="0">
                <a:solidFill>
                  <a:schemeClr val="tx1"/>
                </a:solidFill>
                <a:latin typeface="Calibri" panose="020F0502020204030204" pitchFamily="34" charset="0"/>
                <a:ea typeface="Calibri" panose="020F0502020204030204" pitchFamily="34" charset="0"/>
                <a:cs typeface="Calibri" panose="020F0502020204030204" pitchFamily="34" charset="0"/>
              </a:rPr>
              <a:pPr/>
              <a:t>23</a:t>
            </a:fld>
            <a:endParaRPr lang="pl-PL"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0" y="504000"/>
            <a:ext cx="11991000" cy="5760000"/>
          </a:xfrm>
          <a:prstGeom prst="rect">
            <a:avLst/>
          </a:prstGeom>
        </p:spPr>
        <p:txBody>
          <a:bodyPr lIns="0" tIns="0" rIns="0" bIns="0" numCol="1" spcCol="540000" anchor="t">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179705">
              <a:lnSpc>
                <a:spcPct val="150000"/>
              </a:lnSpc>
              <a:spcBef>
                <a:spcPts val="600"/>
              </a:spcBef>
            </a:pPr>
            <a:r>
              <a:rPr lang="pl-PL" sz="2000" b="1" dirty="0">
                <a:latin typeface="Calibri" panose="020F0502020204030204" pitchFamily="34" charset="0"/>
                <a:ea typeface="Calibri" panose="020F0502020204030204" pitchFamily="34" charset="0"/>
                <a:cs typeface="Calibri" panose="020F0502020204030204" pitchFamily="34" charset="0"/>
              </a:rPr>
              <a:t>Ułatwienia percepcji treści:</a:t>
            </a:r>
            <a:endParaRPr lang="pl-PL" sz="2000" dirty="0">
              <a:latin typeface="Calibri" panose="020F0502020204030204" pitchFamily="34" charset="0"/>
              <a:ea typeface="Calibri" panose="020F0502020204030204" pitchFamily="34" charset="0"/>
              <a:cs typeface="Calibri" panose="020F0502020204030204" pitchFamily="34" charset="0"/>
            </a:endParaRP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kolejność odczytywanych treści (zwłaszcza przy prezentacjach);</a:t>
            </a: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zachowanie kontrastowych kolorów; </a:t>
            </a: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prosty krój czcionki tzw. </a:t>
            </a:r>
            <a:r>
              <a:rPr lang="pl-PL" sz="2000" dirty="0" err="1">
                <a:latin typeface="Calibri" panose="020F0502020204030204" pitchFamily="34" charset="0"/>
                <a:ea typeface="Calibri" panose="020F0502020204030204" pitchFamily="34" charset="0"/>
                <a:cs typeface="Calibri" panose="020F0502020204030204" pitchFamily="34" charset="0"/>
              </a:rPr>
              <a:t>bezszeryfowy</a:t>
            </a:r>
            <a:r>
              <a:rPr lang="pl-PL" sz="2000" dirty="0">
                <a:latin typeface="Calibri" panose="020F0502020204030204" pitchFamily="34" charset="0"/>
                <a:ea typeface="Calibri" panose="020F0502020204030204" pitchFamily="34" charset="0"/>
                <a:cs typeface="Calibri" panose="020F0502020204030204" pitchFamily="34" charset="0"/>
              </a:rPr>
              <a:t>;</a:t>
            </a: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możliwość kontroli dźwięku, np. zatrzymania w przypadku </a:t>
            </a:r>
            <a:r>
              <a:rPr lang="pl-PL" sz="2000" dirty="0" err="1">
                <a:latin typeface="Calibri" panose="020F0502020204030204" pitchFamily="34" charset="0"/>
                <a:ea typeface="Calibri" panose="020F0502020204030204" pitchFamily="34" charset="0"/>
                <a:cs typeface="Calibri" panose="020F0502020204030204" pitchFamily="34" charset="0"/>
              </a:rPr>
              <a:t>autoodtwarzania</a:t>
            </a:r>
            <a:r>
              <a:rPr lang="pl-PL" sz="2000" dirty="0">
                <a:latin typeface="Calibri" panose="020F0502020204030204" pitchFamily="34" charset="0"/>
                <a:ea typeface="Calibri" panose="020F0502020204030204" pitchFamily="34" charset="0"/>
                <a:cs typeface="Calibri" panose="020F0502020204030204" pitchFamily="34" charset="0"/>
              </a:rPr>
              <a:t>;</a:t>
            </a: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zachowanie wielkości liter;</a:t>
            </a:r>
          </a:p>
          <a:p>
            <a:pPr marL="358775"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niedzielenie wyrazów i przenoszenie do następnej linii;</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zachowanie odległości miedzy znakami;</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zachowanie stałych odstępów między wyrazami (niektóre osoby mogą mieć problem z identyfikacją spacji), tym samym niestosowanie justowania teksu;</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zachowanie odstępów miedzy wierszami minimum 1,15 (najlepiej 1,5).</a:t>
            </a:r>
          </a:p>
        </p:txBody>
      </p:sp>
    </p:spTree>
    <p:extLst>
      <p:ext uri="{BB962C8B-B14F-4D97-AF65-F5344CB8AC3E}">
        <p14:creationId xmlns:p14="http://schemas.microsoft.com/office/powerpoint/2010/main" val="736873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61D6EE-3F11-15B2-BA2C-62C62681398C}"/>
              </a:ext>
            </a:extLst>
          </p:cNvPr>
          <p:cNvSpPr>
            <a:spLocks noGrp="1"/>
          </p:cNvSpPr>
          <p:nvPr>
            <p:ph type="title"/>
          </p:nvPr>
        </p:nvSpPr>
        <p:spPr>
          <a:xfrm>
            <a:off x="156000" y="10543"/>
            <a:ext cx="7224354" cy="676383"/>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Zrozumiała kolejność i struktura</a:t>
            </a:r>
          </a:p>
        </p:txBody>
      </p:sp>
      <p:sp>
        <p:nvSpPr>
          <p:cNvPr id="4" name="Symbol zastępczy tekstu 3">
            <a:extLst>
              <a:ext uri="{FF2B5EF4-FFF2-40B4-BE49-F238E27FC236}">
                <a16:creationId xmlns:a16="http://schemas.microsoft.com/office/drawing/2014/main" id="{569B6D78-7C19-B4F4-65A4-6331FF8A4166}"/>
              </a:ext>
            </a:extLst>
          </p:cNvPr>
          <p:cNvSpPr>
            <a:spLocks noGrp="1"/>
          </p:cNvSpPr>
          <p:nvPr>
            <p:ph type="body" sz="quarter" idx="10"/>
          </p:nvPr>
        </p:nvSpPr>
        <p:spPr>
          <a:xfrm>
            <a:off x="0" y="774000"/>
            <a:ext cx="12081000" cy="5040000"/>
          </a:xfrm>
        </p:spPr>
        <p:txBody>
          <a:bodyPr vert="horz" lIns="0" tIns="0" rIns="0" bIns="0" numCol="1" spcCol="540000" rtlCol="0" anchor="t">
            <a:noAutofit/>
          </a:bodyPr>
          <a:lstStyle/>
          <a:p>
            <a:pPr marL="356870" indent="-177800">
              <a:lnSpc>
                <a:spcPct val="150000"/>
              </a:lnSpc>
              <a:spcBef>
                <a:spcPts val="600"/>
              </a:spcBef>
              <a:buFont typeface="Wingdings" panose="05000000000000000000" pitchFamily="2" charset="2"/>
              <a:buChar char="§"/>
            </a:pPr>
            <a:r>
              <a:rPr lang="pl-PL" sz="2000" b="1" dirty="0">
                <a:latin typeface="Calibri" panose="020F0502020204030204" pitchFamily="34" charset="0"/>
                <a:ea typeface="Calibri" panose="020F0502020204030204" pitchFamily="34" charset="0"/>
                <a:cs typeface="Calibri" panose="020F0502020204030204" pitchFamily="34" charset="0"/>
              </a:rPr>
              <a:t>informacje, struktura oraz relacje </a:t>
            </a:r>
            <a:r>
              <a:rPr lang="pl-PL" sz="2000" dirty="0">
                <a:latin typeface="Calibri" panose="020F0502020204030204" pitchFamily="34" charset="0"/>
                <a:ea typeface="Calibri" panose="020F0502020204030204" pitchFamily="34" charset="0"/>
                <a:cs typeface="Calibri" panose="020F0502020204030204" pitchFamily="34" charset="0"/>
              </a:rPr>
              <a:t>między treściami przekazywane poprzez prezentację mogą być </a:t>
            </a:r>
            <a:r>
              <a:rPr lang="pl-PL" sz="2000" b="1" dirty="0">
                <a:latin typeface="Calibri" panose="020F0502020204030204" pitchFamily="34" charset="0"/>
                <a:ea typeface="Calibri" panose="020F0502020204030204" pitchFamily="34" charset="0"/>
                <a:cs typeface="Calibri" panose="020F0502020204030204" pitchFamily="34" charset="0"/>
              </a:rPr>
              <a:t>odczytane przez program komputerowy lub istnieją w postaci tekstu</a:t>
            </a:r>
            <a:r>
              <a:rPr lang="pl-PL" sz="2000" dirty="0">
                <a:latin typeface="Calibri" panose="020F0502020204030204" pitchFamily="34" charset="0"/>
                <a:ea typeface="Calibri" panose="020F0502020204030204" pitchFamily="34" charset="0"/>
                <a:cs typeface="Calibri" panose="020F0502020204030204" pitchFamily="34" charset="0"/>
              </a:rPr>
              <a:t> dostępne dla czytników, programów czytających, np. hierarchia elementów, etykiet, pól;</a:t>
            </a: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jeśli kolejność, w jakiej przedstawiona jest treść, ma znaczenie dla zrozumienia treści </a:t>
            </a:r>
            <a:r>
              <a:rPr lang="pl-PL" sz="2000" b="1" dirty="0">
                <a:latin typeface="Calibri" panose="020F0502020204030204" pitchFamily="34" charset="0"/>
                <a:ea typeface="Calibri" panose="020F0502020204030204" pitchFamily="34" charset="0"/>
                <a:cs typeface="Calibri" panose="020F0502020204030204" pitchFamily="34" charset="0"/>
              </a:rPr>
              <a:t>prawidłowa kolejność odczytu musi być określona programowo;</a:t>
            </a:r>
            <a:endParaRPr lang="pl-PL" sz="2000" dirty="0">
              <a:latin typeface="Calibri" panose="020F0502020204030204" pitchFamily="34" charset="0"/>
              <a:ea typeface="Calibri" panose="020F0502020204030204" pitchFamily="34" charset="0"/>
              <a:cs typeface="Calibri" panose="020F0502020204030204" pitchFamily="34" charset="0"/>
            </a:endParaRPr>
          </a:p>
          <a:p>
            <a:pPr marL="356870"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instrukcje co do zrozumienia i operowania </a:t>
            </a:r>
            <a:r>
              <a:rPr lang="pl-PL" sz="2000" b="1" dirty="0">
                <a:latin typeface="Calibri" panose="020F0502020204030204" pitchFamily="34" charset="0"/>
                <a:ea typeface="Calibri" panose="020F0502020204030204" pitchFamily="34" charset="0"/>
                <a:cs typeface="Calibri" panose="020F0502020204030204" pitchFamily="34" charset="0"/>
              </a:rPr>
              <a:t>treścią nie opierają się wyłącznie </a:t>
            </a:r>
            <a:r>
              <a:rPr lang="pl-PL" sz="2000" dirty="0">
                <a:latin typeface="Calibri" panose="020F0502020204030204" pitchFamily="34" charset="0"/>
                <a:ea typeface="Calibri" panose="020F0502020204030204" pitchFamily="34" charset="0"/>
                <a:cs typeface="Calibri" panose="020F0502020204030204" pitchFamily="34" charset="0"/>
              </a:rPr>
              <a:t>na właściwościach zmysłowych, takich, jak kształt, rozmiar, wzrokowa lokalizacja, orientacja w przestrzeni lub dźwięk, czyli np. ikona też musi być opisana;</a:t>
            </a:r>
          </a:p>
          <a:p>
            <a:pPr marL="356870" indent="-177800">
              <a:lnSpc>
                <a:spcPct val="150000"/>
              </a:lnSpc>
              <a:spcBef>
                <a:spcPts val="600"/>
              </a:spcBef>
              <a:buFont typeface="Wingdings" panose="05000000000000000000" pitchFamily="2" charset="2"/>
              <a:buChar char="§"/>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treść nie ogranicza swojego widoku </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i działania do jednej orientacji wyświetlania, takiej jak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pionowa lub pozioma</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chyba że określona orientacja wyświetlania jest istotna.</a:t>
            </a:r>
          </a:p>
          <a:p>
            <a:pPr marL="356870"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a:p>
            <a:pPr marL="356870"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10" name="Symbol zastępczy numeru slajdu 9">
            <a:extLst>
              <a:ext uri="{FF2B5EF4-FFF2-40B4-BE49-F238E27FC236}">
                <a16:creationId xmlns:a16="http://schemas.microsoft.com/office/drawing/2014/main" id="{32B1D0B2-F455-8830-B17E-4D9079460BD8}"/>
              </a:ext>
            </a:extLst>
          </p:cNvPr>
          <p:cNvSpPr>
            <a:spLocks noGrp="1"/>
          </p:cNvSpPr>
          <p:nvPr>
            <p:ph type="sldNum" sz="quarter" idx="17"/>
          </p:nvPr>
        </p:nvSpPr>
        <p:spPr>
          <a:xfrm>
            <a:off x="11363051" y="6624093"/>
            <a:ext cx="828949" cy="215444"/>
          </a:xfrm>
        </p:spPr>
        <p:txBody>
          <a:bodyPr/>
          <a:lstStyle/>
          <a:p>
            <a:fld id="{B6F15528-21DE-4FAA-801E-634DDDAF4B2B}" type="slidenum">
              <a:rPr lang="pl-PL" smtClean="0"/>
              <a:pPr/>
              <a:t>24</a:t>
            </a:fld>
            <a:endParaRPr lang="pl-PL" dirty="0"/>
          </a:p>
        </p:txBody>
      </p:sp>
    </p:spTree>
    <p:extLst>
      <p:ext uri="{BB962C8B-B14F-4D97-AF65-F5344CB8AC3E}">
        <p14:creationId xmlns:p14="http://schemas.microsoft.com/office/powerpoint/2010/main" val="16891329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6000" y="4987"/>
            <a:ext cx="9283073" cy="683999"/>
          </a:xfrm>
        </p:spPr>
        <p:txBody>
          <a:bodyPr/>
          <a:lstStyle/>
          <a:p>
            <a:pPr rtl="0"/>
            <a:r>
              <a:rPr lang="pl-PL" sz="3600" b="1" dirty="0">
                <a:latin typeface="+mn-lt"/>
              </a:rPr>
              <a:t>Zasada funkcjonalności</a:t>
            </a:r>
          </a:p>
        </p:txBody>
      </p:sp>
      <p:sp>
        <p:nvSpPr>
          <p:cNvPr id="7" name="Symbol zastępczy tekstu 4">
            <a:extLst>
              <a:ext uri="{FF2B5EF4-FFF2-40B4-BE49-F238E27FC236}">
                <a16:creationId xmlns:a16="http://schemas.microsoft.com/office/drawing/2014/main" id="{AB35798E-0425-1DA6-D407-7E6D4C2FD40C}"/>
              </a:ext>
            </a:extLst>
          </p:cNvPr>
          <p:cNvSpPr txBox="1">
            <a:spLocks/>
          </p:cNvSpPr>
          <p:nvPr/>
        </p:nvSpPr>
        <p:spPr>
          <a:xfrm>
            <a:off x="-22252" y="688986"/>
            <a:ext cx="11788251" cy="855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8775" lvl="1" indent="-179388">
              <a:lnSpc>
                <a:spcPct val="150000"/>
              </a:lnSpc>
              <a:spcBef>
                <a:spcPts val="600"/>
              </a:spcBef>
            </a:pPr>
            <a:r>
              <a:rPr lang="pl-PL" sz="2000" dirty="0"/>
              <a:t>właściwość strony internetowej lub aplikacji mobilnej umożliwiająca użytkownikowi skorzystanie ze wszystkich oferowanych przez nie funkcji;</a:t>
            </a:r>
          </a:p>
        </p:txBody>
      </p:sp>
      <p:pic>
        <p:nvPicPr>
          <p:cNvPr id="4" name="Obraz 3" descr="Obraz tabeli standardu z ustawy">
            <a:extLst>
              <a:ext uri="{FF2B5EF4-FFF2-40B4-BE49-F238E27FC236}">
                <a16:creationId xmlns:a16="http://schemas.microsoft.com/office/drawing/2014/main" id="{C5107D18-E0D5-11B8-B3F2-EA99EFD9F3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164" y="1718745"/>
            <a:ext cx="7830000" cy="4520843"/>
          </a:xfrm>
          <a:prstGeom prst="rect">
            <a:avLst/>
          </a:prstGeom>
        </p:spPr>
      </p:pic>
      <p:sp>
        <p:nvSpPr>
          <p:cNvPr id="6" name="Symbol zastępczy numeru slajdu 5">
            <a:extLst>
              <a:ext uri="{FF2B5EF4-FFF2-40B4-BE49-F238E27FC236}">
                <a16:creationId xmlns:a16="http://schemas.microsoft.com/office/drawing/2014/main" id="{F029D425-0790-54E6-0E21-FEE4C201B5CA}"/>
              </a:ext>
            </a:extLst>
          </p:cNvPr>
          <p:cNvSpPr>
            <a:spLocks noGrp="1"/>
          </p:cNvSpPr>
          <p:nvPr>
            <p:ph type="sldNum" sz="quarter" idx="17"/>
          </p:nvPr>
        </p:nvSpPr>
        <p:spPr>
          <a:xfrm>
            <a:off x="11351524" y="6642556"/>
            <a:ext cx="828949" cy="215444"/>
          </a:xfrm>
        </p:spPr>
        <p:txBody>
          <a:bodyPr/>
          <a:lstStyle/>
          <a:p>
            <a:fld id="{B6F15528-21DE-4FAA-801E-634DDDAF4B2B}" type="slidenum">
              <a:rPr lang="pl-PL" smtClean="0"/>
              <a:pPr/>
              <a:t>25</a:t>
            </a:fld>
            <a:endParaRPr lang="pl-PL" dirty="0"/>
          </a:p>
        </p:txBody>
      </p:sp>
    </p:spTree>
    <p:extLst>
      <p:ext uri="{BB962C8B-B14F-4D97-AF65-F5344CB8AC3E}">
        <p14:creationId xmlns:p14="http://schemas.microsoft.com/office/powerpoint/2010/main" val="2991175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206422" cy="585000"/>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Możliwość nawigacji</a:t>
            </a:r>
          </a:p>
        </p:txBody>
      </p:sp>
      <p:sp>
        <p:nvSpPr>
          <p:cNvPr id="9" name="Symbol zastępczy numeru slajdu 8">
            <a:extLst>
              <a:ext uri="{FF2B5EF4-FFF2-40B4-BE49-F238E27FC236}">
                <a16:creationId xmlns:a16="http://schemas.microsoft.com/office/drawing/2014/main" id="{544F658D-E21C-FFFE-18BB-506912CA4A07}"/>
              </a:ext>
            </a:extLst>
          </p:cNvPr>
          <p:cNvSpPr>
            <a:spLocks noGrp="1"/>
          </p:cNvSpPr>
          <p:nvPr>
            <p:ph type="sldNum" sz="quarter" idx="17"/>
          </p:nvPr>
        </p:nvSpPr>
        <p:spPr>
          <a:xfrm>
            <a:off x="11363051" y="6637876"/>
            <a:ext cx="828949" cy="215444"/>
          </a:xfrm>
        </p:spPr>
        <p:txBody>
          <a:bodyPr/>
          <a:lstStyle/>
          <a:p>
            <a:fld id="{B6F15528-21DE-4FAA-801E-634DDDAF4B2B}" type="slidenum">
              <a:rPr lang="pl-PL" smtClean="0"/>
              <a:pPr/>
              <a:t>26</a:t>
            </a:fld>
            <a:endParaRPr lang="pl-PL" dirty="0"/>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0" y="459000"/>
            <a:ext cx="11881183" cy="576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179388">
              <a:lnSpc>
                <a:spcPct val="150000"/>
              </a:lnSpc>
              <a:spcBef>
                <a:spcPts val="600"/>
              </a:spcBef>
            </a:pPr>
            <a:r>
              <a:rPr lang="pl-PL" sz="2000" b="1" dirty="0">
                <a:latin typeface="Calibri" panose="020F0502020204030204" pitchFamily="34" charset="0"/>
                <a:ea typeface="Calibri" panose="020F0502020204030204" pitchFamily="34" charset="0"/>
                <a:cs typeface="Calibri" panose="020F0502020204030204" pitchFamily="34" charset="0"/>
              </a:rPr>
              <a:t>Ułatwień odczytu:</a:t>
            </a:r>
            <a:endParaRPr lang="pl-PL" sz="2000" dirty="0">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obsługi za pomocą klawiatury;</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unikanie migotających elementów;</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etykietowanie sekcji, tytułowanie slajdów;</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stosowanie odnośników linków (</a:t>
            </a:r>
            <a:r>
              <a:rPr lang="en-AU" sz="2000" noProof="0" dirty="0">
                <a:latin typeface="Calibri" panose="020F0502020204030204" pitchFamily="34" charset="0"/>
                <a:ea typeface="Calibri" panose="020F0502020204030204" pitchFamily="34" charset="0"/>
                <a:cs typeface="Calibri" panose="020F0502020204030204" pitchFamily="34" charset="0"/>
              </a:rPr>
              <a:t>hyperlink</a:t>
            </a:r>
            <a:r>
              <a:rPr lang="pl-PL" sz="2000" dirty="0">
                <a:latin typeface="Calibri" panose="020F0502020204030204" pitchFamily="34" charset="0"/>
                <a:ea typeface="Calibri" panose="020F0502020204030204" pitchFamily="34" charset="0"/>
                <a:cs typeface="Calibri" panose="020F0502020204030204" pitchFamily="34" charset="0"/>
              </a:rPr>
              <a:t>);</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nie dzielenie wyrazów i przenoszenie do następnej linii;</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możliwość pominięcia bloków;</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anulowanie kliknięcia - rezygnacja ze wskazania;</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stosowanie nawigacji w dokumencie (zwłaszcza w edytorze tekstu) jest bardzo praktyczne zwłaszcza przy dłuższych dokumentach, których nie trzeba skrolować (przewijać);</a:t>
            </a:r>
          </a:p>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stosowanie spisów treści z odnośnikami.</a:t>
            </a:r>
          </a:p>
          <a:p>
            <a:pPr marL="357188"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39866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273000" cy="672510"/>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Brak pułapki na klawiaturę</a:t>
            </a: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24000" y="774000"/>
            <a:ext cx="11922000" cy="3307782"/>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indent="-177800">
              <a:lnSpc>
                <a:spcPct val="150000"/>
              </a:lnSpc>
              <a:spcBef>
                <a:spcPts val="600"/>
              </a:spcBef>
              <a:buFont typeface="Wingdings" panose="05000000000000000000" pitchFamily="2" charset="2"/>
              <a:buChar char="§"/>
            </a:pP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jeśli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fokus klawiatury można przemieścić </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do danego komponentu treści za pomocą interfejsu klawiatury,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to może on być z niego usunięty również za pomocą interfejsu klawiatury</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a jeśli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wymagane jest użycie czegoś więcej niż tylko strzałek, tabulatora </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lub innych standardowych metod wyjścia,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użytkownik musi otrzymać odpowiednią podpowiedź</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w jaki sposób usunąć fokus z danego komponentu.</a:t>
            </a:r>
          </a:p>
          <a:p>
            <a:pPr marL="357188" indent="-177800">
              <a:lnSpc>
                <a:spcPct val="150000"/>
              </a:lnSpc>
              <a:spcBef>
                <a:spcPts val="600"/>
              </a:spcBef>
              <a:buFont typeface="Wingdings" panose="05000000000000000000" pitchFamily="2" charset="2"/>
              <a:buChar char="§"/>
            </a:pPr>
            <a:endPar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pPr>
            <a:endPar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buFont typeface="Wingdings" panose="05000000000000000000" pitchFamily="2" charset="2"/>
              <a:buChar char="§"/>
            </a:pPr>
            <a:endPar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endParaRPr>
          </a:p>
          <a:p>
            <a:pPr marL="357188" lvl="1" indent="-177800">
              <a:lnSpc>
                <a:spcPct val="150000"/>
              </a:lnSpc>
              <a:spcBef>
                <a:spcPts val="600"/>
              </a:spcBef>
              <a:buNone/>
            </a:pPr>
            <a:endPar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endParaRPr>
          </a:p>
          <a:p>
            <a:pPr marL="357188" indent="-177800">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7" name="Prostokąt 6" descr="&quot; &quot;">
            <a:extLst>
              <a:ext uri="{FF2B5EF4-FFF2-40B4-BE49-F238E27FC236}">
                <a16:creationId xmlns:a16="http://schemas.microsoft.com/office/drawing/2014/main" id="{EBDA56B3-37B5-74EF-620F-D0EA2ED33BE1}"/>
              </a:ext>
            </a:extLst>
          </p:cNvPr>
          <p:cNvSpPr/>
          <p:nvPr/>
        </p:nvSpPr>
        <p:spPr>
          <a:xfrm>
            <a:off x="2286000" y="4644000"/>
            <a:ext cx="9906000" cy="1076325"/>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Ponieważ każda treść, która nie spełnia tego kryterium sukcesu może utrudnić użytkownikowi skorzystanie z całej strony, cała treść danej strony (bez względu na to, czy spełnia inne kryteria, czy nie) musi spełnić powyższe kryterium</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Symbol zastępczy numeru slajdu 4">
            <a:extLst>
              <a:ext uri="{FF2B5EF4-FFF2-40B4-BE49-F238E27FC236}">
                <a16:creationId xmlns:a16="http://schemas.microsoft.com/office/drawing/2014/main" id="{3F7E59B2-4007-2E66-C400-9CF68075B6AE}"/>
              </a:ext>
            </a:extLst>
          </p:cNvPr>
          <p:cNvSpPr>
            <a:spLocks noGrp="1"/>
          </p:cNvSpPr>
          <p:nvPr>
            <p:ph type="sldNum" sz="quarter" idx="17"/>
          </p:nvPr>
        </p:nvSpPr>
        <p:spPr>
          <a:xfrm>
            <a:off x="11347270" y="6643687"/>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27</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8" name="Obraz 7">
            <a:extLst>
              <a:ext uri="{FF2B5EF4-FFF2-40B4-BE49-F238E27FC236}">
                <a16:creationId xmlns:a16="http://schemas.microsoft.com/office/drawing/2014/main" id="{C1C727BB-B1FC-9F33-E98A-BFF51C91600F}"/>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305370" y="4644000"/>
            <a:ext cx="772617" cy="772617"/>
          </a:xfrm>
          <a:prstGeom prst="rect">
            <a:avLst/>
          </a:prstGeom>
          <a:solidFill>
            <a:srgbClr val="004992"/>
          </a:solidFill>
        </p:spPr>
      </p:pic>
    </p:spTree>
    <p:extLst>
      <p:ext uri="{BB962C8B-B14F-4D97-AF65-F5344CB8AC3E}">
        <p14:creationId xmlns:p14="http://schemas.microsoft.com/office/powerpoint/2010/main" val="25705960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3445F-BE23-078B-FF4B-3ABA64B49D9C}"/>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772EFE16-EFA0-5B9B-3EDF-B53C4ACE718A}"/>
              </a:ext>
            </a:extLst>
          </p:cNvPr>
          <p:cNvSpPr>
            <a:spLocks noGrp="1"/>
          </p:cNvSpPr>
          <p:nvPr>
            <p:ph type="title"/>
          </p:nvPr>
        </p:nvSpPr>
        <p:spPr>
          <a:xfrm>
            <a:off x="111000" y="0"/>
            <a:ext cx="9308250" cy="729000"/>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Migotanie -„ataki padaczki”</a:t>
            </a:r>
          </a:p>
        </p:txBody>
      </p:sp>
      <p:sp>
        <p:nvSpPr>
          <p:cNvPr id="6" name="Symbol zastępczy tekstu 4">
            <a:extLst>
              <a:ext uri="{FF2B5EF4-FFF2-40B4-BE49-F238E27FC236}">
                <a16:creationId xmlns:a16="http://schemas.microsoft.com/office/drawing/2014/main" id="{B6EF1531-A6A3-BD4C-BF6E-1110C59F7EEA}"/>
              </a:ext>
            </a:extLst>
          </p:cNvPr>
          <p:cNvSpPr txBox="1">
            <a:spLocks/>
          </p:cNvSpPr>
          <p:nvPr/>
        </p:nvSpPr>
        <p:spPr>
          <a:xfrm>
            <a:off x="-52282" y="954000"/>
            <a:ext cx="11728281" cy="2103891"/>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indent="-17780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prezentuj treść tak, aby </a:t>
            </a:r>
            <a:r>
              <a:rPr lang="pl-PL" sz="2000" b="1" dirty="0">
                <a:latin typeface="Calibri" panose="020F0502020204030204" pitchFamily="34" charset="0"/>
                <a:ea typeface="Calibri" panose="020F0502020204030204" pitchFamily="34" charset="0"/>
                <a:cs typeface="Calibri" panose="020F0502020204030204" pitchFamily="34" charset="0"/>
              </a:rPr>
              <a:t>nie wywoływała napadów padaczkowych</a:t>
            </a:r>
            <a:r>
              <a:rPr lang="pl-PL" sz="2000" dirty="0">
                <a:latin typeface="Calibri" panose="020F0502020204030204" pitchFamily="34" charset="0"/>
                <a:ea typeface="Calibri" panose="020F0502020204030204" pitchFamily="34" charset="0"/>
                <a:cs typeface="Calibri" panose="020F0502020204030204" pitchFamily="34" charset="0"/>
              </a:rPr>
              <a:t> - t</a:t>
            </a:r>
            <a:r>
              <a:rPr lang="pl-PL" sz="2000" b="1" dirty="0">
                <a:latin typeface="Calibri" panose="020F0502020204030204" pitchFamily="34" charset="0"/>
                <a:ea typeface="Calibri" panose="020F0502020204030204" pitchFamily="34" charset="0"/>
                <a:cs typeface="Calibri" panose="020F0502020204030204" pitchFamily="34" charset="0"/>
              </a:rPr>
              <a:t>rzy błyski lub wartości poniżej progu</a:t>
            </a:r>
            <a:r>
              <a:rPr lang="pl-PL" sz="2000" dirty="0">
                <a:latin typeface="Calibri" panose="020F0502020204030204" pitchFamily="34" charset="0"/>
                <a:ea typeface="Calibri" panose="020F0502020204030204" pitchFamily="34" charset="0"/>
                <a:cs typeface="Calibri" panose="020F0502020204030204" pitchFamily="34" charset="0"/>
              </a:rPr>
              <a:t>. Strony internetowe </a:t>
            </a:r>
            <a:r>
              <a:rPr lang="pl-PL" sz="2000" b="1" dirty="0">
                <a:latin typeface="Calibri" panose="020F0502020204030204" pitchFamily="34" charset="0"/>
                <a:ea typeface="Calibri" panose="020F0502020204030204" pitchFamily="34" charset="0"/>
                <a:cs typeface="Calibri" panose="020F0502020204030204" pitchFamily="34" charset="0"/>
              </a:rPr>
              <a:t>nie zawierają </a:t>
            </a:r>
            <a:r>
              <a:rPr lang="pl-PL" sz="2000" dirty="0">
                <a:latin typeface="Calibri" panose="020F0502020204030204" pitchFamily="34" charset="0"/>
                <a:ea typeface="Calibri" panose="020F0502020204030204" pitchFamily="34" charset="0"/>
                <a:cs typeface="Calibri" panose="020F0502020204030204" pitchFamily="34" charset="0"/>
              </a:rPr>
              <a:t>w swojej treści niczego, co </a:t>
            </a:r>
            <a:r>
              <a:rPr lang="pl-PL" sz="2000" b="1" dirty="0">
                <a:latin typeface="Calibri" panose="020F0502020204030204" pitchFamily="34" charset="0"/>
                <a:ea typeface="Calibri" panose="020F0502020204030204" pitchFamily="34" charset="0"/>
                <a:cs typeface="Calibri" panose="020F0502020204030204" pitchFamily="34" charset="0"/>
              </a:rPr>
              <a:t>błyska częściej niż trzy razy w ciągu jednej sekundy</a:t>
            </a:r>
            <a:r>
              <a:rPr lang="pl-PL" sz="2000" dirty="0">
                <a:latin typeface="Calibri" panose="020F0502020204030204" pitchFamily="34" charset="0"/>
                <a:ea typeface="Calibri" panose="020F0502020204030204" pitchFamily="34" charset="0"/>
                <a:cs typeface="Calibri" panose="020F0502020204030204" pitchFamily="34" charset="0"/>
              </a:rPr>
              <a:t>, lub też </a:t>
            </a:r>
            <a:r>
              <a:rPr lang="pl-PL" sz="2000" b="1" dirty="0">
                <a:latin typeface="Calibri" panose="020F0502020204030204" pitchFamily="34" charset="0"/>
                <a:ea typeface="Calibri" panose="020F0502020204030204" pitchFamily="34" charset="0"/>
                <a:cs typeface="Calibri" panose="020F0502020204030204" pitchFamily="34" charset="0"/>
              </a:rPr>
              <a:t>błysk nie przekracza wartości granicznych </a:t>
            </a:r>
            <a:r>
              <a:rPr lang="pl-PL" sz="2000" dirty="0">
                <a:latin typeface="Calibri" panose="020F0502020204030204" pitchFamily="34" charset="0"/>
                <a:ea typeface="Calibri" panose="020F0502020204030204" pitchFamily="34" charset="0"/>
                <a:cs typeface="Calibri" panose="020F0502020204030204" pitchFamily="34" charset="0"/>
              </a:rPr>
              <a:t>dla błysków ogólnych i czerwonych.</a:t>
            </a:r>
          </a:p>
        </p:txBody>
      </p:sp>
      <p:sp>
        <p:nvSpPr>
          <p:cNvPr id="3" name="Prostokąt 2" descr="&quot; &quot;">
            <a:extLst>
              <a:ext uri="{FF2B5EF4-FFF2-40B4-BE49-F238E27FC236}">
                <a16:creationId xmlns:a16="http://schemas.microsoft.com/office/drawing/2014/main" id="{4713BEF5-72B5-D898-F387-48E8482A02FD}"/>
              </a:ext>
            </a:extLst>
          </p:cNvPr>
          <p:cNvSpPr/>
          <p:nvPr/>
        </p:nvSpPr>
        <p:spPr>
          <a:xfrm>
            <a:off x="6726000" y="4824000"/>
            <a:ext cx="5513394" cy="930399"/>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endParaRPr lang="pl-PL" sz="2000" dirty="0">
              <a:latin typeface="Calibri" panose="020F0502020204030204" pitchFamily="34" charset="0"/>
              <a:ea typeface="Calibri" panose="020F0502020204030204" pitchFamily="34" charset="0"/>
              <a:cs typeface="Calibri" panose="020F0502020204030204" pitchFamily="34" charset="0"/>
            </a:endParaRPr>
          </a:p>
          <a:p>
            <a:pPr marL="720000"/>
            <a:r>
              <a:rPr lang="pl-PL" sz="2000" dirty="0">
                <a:latin typeface="Calibri" panose="020F0502020204030204" pitchFamily="34" charset="0"/>
                <a:ea typeface="Calibri" panose="020F0502020204030204" pitchFamily="34" charset="0"/>
                <a:cs typeface="Calibri" panose="020F0502020204030204" pitchFamily="34" charset="0"/>
              </a:rPr>
              <a:t>Praktyczne przykłady zastosowania zaleceń standardów przedstawiono w dalszej części</a:t>
            </a:r>
            <a:endParaRPr lang="en-US" sz="2000" dirty="0">
              <a:latin typeface="Calibri" panose="020F0502020204030204" pitchFamily="34" charset="0"/>
              <a:ea typeface="Calibri" panose="020F0502020204030204" pitchFamily="34" charset="0"/>
              <a:cs typeface="Calibri" panose="020F0502020204030204" pitchFamily="34" charset="0"/>
            </a:endParaRPr>
          </a:p>
          <a:p>
            <a:pPr marL="720000"/>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Symbol zastępczy numeru slajdu 4">
            <a:extLst>
              <a:ext uri="{FF2B5EF4-FFF2-40B4-BE49-F238E27FC236}">
                <a16:creationId xmlns:a16="http://schemas.microsoft.com/office/drawing/2014/main" id="{3DA09E98-8E06-ED44-8067-9568949BBF91}"/>
              </a:ext>
            </a:extLst>
          </p:cNvPr>
          <p:cNvSpPr>
            <a:spLocks noGrp="1"/>
          </p:cNvSpPr>
          <p:nvPr>
            <p:ph type="sldNum" sz="quarter" idx="17"/>
          </p:nvPr>
        </p:nvSpPr>
        <p:spPr>
          <a:xfrm>
            <a:off x="11395805" y="6642556"/>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28</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4" name="Obraz 3">
            <a:extLst>
              <a:ext uri="{FF2B5EF4-FFF2-40B4-BE49-F238E27FC236}">
                <a16:creationId xmlns:a16="http://schemas.microsoft.com/office/drawing/2014/main" id="{46000744-2E7E-4D29-4AA4-E30317B5E25B}"/>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6726001" y="4880674"/>
            <a:ext cx="772617" cy="772617"/>
          </a:xfrm>
          <a:prstGeom prst="rect">
            <a:avLst/>
          </a:prstGeom>
          <a:solidFill>
            <a:srgbClr val="004992"/>
          </a:solidFill>
        </p:spPr>
      </p:pic>
    </p:spTree>
    <p:extLst>
      <p:ext uri="{BB962C8B-B14F-4D97-AF65-F5344CB8AC3E}">
        <p14:creationId xmlns:p14="http://schemas.microsoft.com/office/powerpoint/2010/main" val="2164972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6000" y="3291"/>
            <a:ext cx="6156950" cy="773999"/>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Wystarczająca ilość czasu (1 z 2)</a:t>
            </a:r>
          </a:p>
        </p:txBody>
      </p:sp>
      <p:sp>
        <p:nvSpPr>
          <p:cNvPr id="3" name="Symbol zastępczy numeru slajdu 2">
            <a:extLst>
              <a:ext uri="{FF2B5EF4-FFF2-40B4-BE49-F238E27FC236}">
                <a16:creationId xmlns:a16="http://schemas.microsoft.com/office/drawing/2014/main" id="{2E993C84-F5DC-687F-4CD1-82740FA075C1}"/>
              </a:ext>
            </a:extLst>
          </p:cNvPr>
          <p:cNvSpPr>
            <a:spLocks noGrp="1"/>
          </p:cNvSpPr>
          <p:nvPr>
            <p:ph type="sldNum" sz="quarter" idx="17"/>
          </p:nvPr>
        </p:nvSpPr>
        <p:spPr>
          <a:xfrm>
            <a:off x="11252229" y="6642556"/>
            <a:ext cx="939771"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29</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156000" y="954000"/>
            <a:ext cx="11745000" cy="405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a:lnSpc>
                <a:spcPct val="140000"/>
              </a:lnSpc>
              <a:spcBef>
                <a:spcPts val="0"/>
              </a:spcBef>
            </a:pP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Gdy czas korzystania z treści jest ograniczany, </a:t>
            </a: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spełniony jest przynajmniej jeden </a:t>
            </a:r>
            <a:b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z poniższych warunków:</a:t>
            </a:r>
          </a:p>
          <a:p>
            <a:pPr marL="358775" lvl="1" indent="-358775">
              <a:lnSpc>
                <a:spcPct val="140000"/>
              </a:lnSpc>
              <a:spcBef>
                <a:spcPts val="0"/>
              </a:spcBef>
              <a:tabLst>
                <a:tab pos="358775" algn="l"/>
              </a:tabLst>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wyłączenie:</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użytkownik może wyłączyć limit czasowy, zanim czas upłynie;</a:t>
            </a:r>
          </a:p>
          <a:p>
            <a:pPr marL="358775" lvl="1" indent="-358775">
              <a:lnSpc>
                <a:spcPct val="140000"/>
              </a:lnSpc>
              <a:spcBef>
                <a:spcPts val="0"/>
              </a:spcBef>
              <a:tabLst>
                <a:tab pos="358775" algn="l"/>
              </a:tabLst>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dostosowanie:</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użytkownik może swobodnie dostosować limit czasowy (przynajmniej o wartość 10 razy większą od wartości domyślnej), zanim czas upłynie;</a:t>
            </a:r>
          </a:p>
          <a:p>
            <a:pPr marL="358775" lvl="1" indent="-358775">
              <a:lnSpc>
                <a:spcPct val="140000"/>
              </a:lnSpc>
              <a:spcBef>
                <a:spcPts val="0"/>
              </a:spcBef>
              <a:tabLst>
                <a:tab pos="358775" algn="l"/>
              </a:tabLst>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wydłużenie:</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użytkownik jest ostrzegany przed upłynięciem limitu czasowego i ma przynajmniej 20 sekund na wydłużenie limitu za pomocą prostej czynności (np. „wciśnij klawisz spacji”) oraz może wydłużyć limit przynajmniej dziesięciokrotnie; </a:t>
            </a:r>
          </a:p>
          <a:p>
            <a:pPr marL="179388" lvl="1" indent="0">
              <a:lnSpc>
                <a:spcPct val="140000"/>
              </a:lnSpc>
              <a:spcBef>
                <a:spcPts val="0"/>
              </a:spcBef>
              <a:buNone/>
            </a:pPr>
            <a:endPar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endParaRPr>
          </a:p>
          <a:p>
            <a:pPr marL="179388">
              <a:lnSpc>
                <a:spcPct val="140000"/>
              </a:lnSpc>
              <a:spcBef>
                <a:spcPts val="0"/>
              </a:spcBef>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42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35624C7-F904-2A85-8882-AEB4CC4B97C9}"/>
              </a:ext>
            </a:extLst>
          </p:cNvPr>
          <p:cNvSpPr>
            <a:spLocks noGrp="1"/>
          </p:cNvSpPr>
          <p:nvPr>
            <p:ph type="title"/>
          </p:nvPr>
        </p:nvSpPr>
        <p:spPr>
          <a:xfrm>
            <a:off x="-5743" y="0"/>
            <a:ext cx="8543925" cy="638999"/>
          </a:xfrm>
        </p:spPr>
        <p:txBody>
          <a:bodyPr>
            <a:normAutofit/>
          </a:bodyPr>
          <a:lstStyle/>
          <a:p>
            <a:r>
              <a:rPr lang="pl-PL" sz="3600" b="1" dirty="0">
                <a:latin typeface="Calibri" panose="020F0502020204030204" pitchFamily="34" charset="0"/>
                <a:ea typeface="Calibri" panose="020F0502020204030204" pitchFamily="34" charset="0"/>
                <a:cs typeface="Calibri" panose="020F0502020204030204" pitchFamily="34" charset="0"/>
              </a:rPr>
              <a:t>Otoczenie budynku – parking (1 z 2)</a:t>
            </a:r>
          </a:p>
        </p:txBody>
      </p:sp>
      <p:sp>
        <p:nvSpPr>
          <p:cNvPr id="4" name="pole tekstowe 3">
            <a:extLst>
              <a:ext uri="{FF2B5EF4-FFF2-40B4-BE49-F238E27FC236}">
                <a16:creationId xmlns:a16="http://schemas.microsoft.com/office/drawing/2014/main" id="{40A83908-FD80-74A2-6F64-53E10B46545E}"/>
              </a:ext>
            </a:extLst>
          </p:cNvPr>
          <p:cNvSpPr txBox="1"/>
          <p:nvPr/>
        </p:nvSpPr>
        <p:spPr>
          <a:xfrm>
            <a:off x="78452" y="713660"/>
            <a:ext cx="6242548" cy="3353226"/>
          </a:xfrm>
          <a:prstGeom prst="rect">
            <a:avLst/>
          </a:prstGeom>
          <a:noFill/>
        </p:spPr>
        <p:txBody>
          <a:bodyPr wrap="square" lIns="91440" tIns="45720" rIns="91440" bIns="45720" anchor="t">
            <a:spAutoFit/>
          </a:bodyPr>
          <a:lstStyle/>
          <a:p>
            <a:pPr marL="179070" indent="-179070">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naklejki stóp – wskazujące drogę do miejsca, w którym załatwi się sprawę;</a:t>
            </a:r>
          </a:p>
          <a:p>
            <a:pPr marL="179070" indent="-179070">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miejsca postojowe - dla osób z niepełnosprawnością, dla rodzin z dziećmi itd., usytuowane możliwie jak najbliżej drzwi wejściowych do budynku i nie mogą być ograniczone przeszkodami terenowymi, oznaczone znakami pionowymi i poziomymi.</a:t>
            </a:r>
          </a:p>
        </p:txBody>
      </p:sp>
      <p:pic>
        <p:nvPicPr>
          <p:cNvPr id="9" name="Obraz 8" descr="Schematyczne przedstawienie wymiarów miejsc postojowych dla osób poruszających się na wózku ">
            <a:extLst>
              <a:ext uri="{FF2B5EF4-FFF2-40B4-BE49-F238E27FC236}">
                <a16:creationId xmlns:a16="http://schemas.microsoft.com/office/drawing/2014/main" id="{A564C2C7-04F3-56E5-BA26-C4DBF12E225A}"/>
              </a:ext>
            </a:extLst>
          </p:cNvPr>
          <p:cNvPicPr>
            <a:picLocks noChangeAspect="1"/>
          </p:cNvPicPr>
          <p:nvPr/>
        </p:nvPicPr>
        <p:blipFill>
          <a:blip r:embed="rId2"/>
          <a:stretch>
            <a:fillRect/>
          </a:stretch>
        </p:blipFill>
        <p:spPr>
          <a:xfrm>
            <a:off x="6640457" y="713660"/>
            <a:ext cx="5535000" cy="4197211"/>
          </a:xfrm>
          <a:prstGeom prst="rect">
            <a:avLst/>
          </a:prstGeom>
        </p:spPr>
      </p:pic>
      <p:sp>
        <p:nvSpPr>
          <p:cNvPr id="7" name="pole tekstowe 6">
            <a:extLst>
              <a:ext uri="{FF2B5EF4-FFF2-40B4-BE49-F238E27FC236}">
                <a16:creationId xmlns:a16="http://schemas.microsoft.com/office/drawing/2014/main" id="{00E44296-4829-F117-3563-331DA410B7F6}"/>
              </a:ext>
            </a:extLst>
          </p:cNvPr>
          <p:cNvSpPr txBox="1"/>
          <p:nvPr/>
        </p:nvSpPr>
        <p:spPr>
          <a:xfrm>
            <a:off x="78452" y="5526607"/>
            <a:ext cx="7682548" cy="617733"/>
          </a:xfrm>
          <a:prstGeom prst="rect">
            <a:avLst/>
          </a:prstGeom>
          <a:noFill/>
        </p:spPr>
        <p:txBody>
          <a:bodyPr wrap="square">
            <a:spAutoFit/>
          </a:bodyPr>
          <a:lstStyle/>
          <a:p>
            <a:pPr indent="-180000">
              <a:lnSpc>
                <a:spcPct val="150000"/>
              </a:lnSpc>
            </a:pPr>
            <a:r>
              <a:rPr lang="pl-PL" sz="1200" dirty="0">
                <a:cs typeface="Arial" panose="020B0604020202020204" pitchFamily="34" charset="0"/>
              </a:rPr>
              <a:t>Źródło: </a:t>
            </a:r>
            <a:r>
              <a:rPr lang="pl-PL" sz="1200" dirty="0">
                <a:hlinkClick r:id="rId3"/>
              </a:rPr>
              <a:t>https://mieszkania-niepelnosprawnych-rzeszow.blogspot.com/2016/06/parking-dla-osoby-niepenosprawnej.html</a:t>
            </a:r>
            <a:r>
              <a:rPr lang="pl-PL" sz="1200" dirty="0">
                <a:cs typeface="Arial" panose="020B0604020202020204" pitchFamily="34" charset="0"/>
              </a:rPr>
              <a:t> </a:t>
            </a:r>
            <a:r>
              <a:rPr lang="pl-PL" sz="1200" dirty="0">
                <a:cs typeface="Arial" panose="020B0604020202020204" pitchFamily="34" charset="0"/>
                <a:hlinkClick r:id="rId4"/>
              </a:rPr>
              <a:t>https://www.fakt.pl/wydarzenia/polska/poznan/poznan-powstaną-specjalne-miejsca-parkingowe-dla-rodzin-z-dziecmi/</a:t>
            </a:r>
            <a:endParaRPr lang="pl-PL" sz="1200" dirty="0">
              <a:cs typeface="Arial" panose="020B0604020202020204" pitchFamily="34" charset="0"/>
            </a:endParaRPr>
          </a:p>
        </p:txBody>
      </p:sp>
      <p:pic>
        <p:nvPicPr>
          <p:cNvPr id="5" name="Obraz 4" descr="zdjęcie oznaczenia poziomych znaków na parkingu, informujących o przeznaczeniu miejsca parkingowego dla rodzin z dziećmi">
            <a:extLst>
              <a:ext uri="{FF2B5EF4-FFF2-40B4-BE49-F238E27FC236}">
                <a16:creationId xmlns:a16="http://schemas.microsoft.com/office/drawing/2014/main" id="{AA52C931-833A-D8A0-0827-9897BD37BD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3566" y="4910871"/>
            <a:ext cx="2728781" cy="1432610"/>
          </a:xfrm>
          <a:prstGeom prst="rect">
            <a:avLst/>
          </a:prstGeom>
        </p:spPr>
      </p:pic>
      <p:sp>
        <p:nvSpPr>
          <p:cNvPr id="10" name="Symbol zastępczy numeru slajdu 9">
            <a:extLst>
              <a:ext uri="{FF2B5EF4-FFF2-40B4-BE49-F238E27FC236}">
                <a16:creationId xmlns:a16="http://schemas.microsoft.com/office/drawing/2014/main" id="{D92CBB8D-12FA-AE79-8651-B38D9470A735}"/>
              </a:ext>
            </a:extLst>
          </p:cNvPr>
          <p:cNvSpPr>
            <a:spLocks noGrp="1"/>
          </p:cNvSpPr>
          <p:nvPr>
            <p:ph type="sldNum" sz="quarter" idx="12"/>
          </p:nvPr>
        </p:nvSpPr>
        <p:spPr>
          <a:xfrm>
            <a:off x="9963150" y="6483104"/>
            <a:ext cx="2228850" cy="365125"/>
          </a:xfrm>
        </p:spPr>
        <p:txBody>
          <a:bodyPr/>
          <a:lstStyle/>
          <a:p>
            <a:fld id="{C0DE7FCD-74FC-4D3A-9665-54A6D3DBFCED}" type="slidenum">
              <a:rPr lang="pl-PL" smtClean="0"/>
              <a:t>3</a:t>
            </a:fld>
            <a:endParaRPr lang="pl-PL" dirty="0"/>
          </a:p>
        </p:txBody>
      </p:sp>
    </p:spTree>
    <p:extLst>
      <p:ext uri="{BB962C8B-B14F-4D97-AF65-F5344CB8AC3E}">
        <p14:creationId xmlns:p14="http://schemas.microsoft.com/office/powerpoint/2010/main" val="2577486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B71C8-84CB-0DF4-AD64-2F454223BC44}"/>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F8C4ABBF-FEB1-CB8D-6875-D8316E95F9C5}"/>
              </a:ext>
            </a:extLst>
          </p:cNvPr>
          <p:cNvSpPr>
            <a:spLocks noGrp="1"/>
          </p:cNvSpPr>
          <p:nvPr>
            <p:ph type="title"/>
          </p:nvPr>
        </p:nvSpPr>
        <p:spPr>
          <a:xfrm>
            <a:off x="111000" y="16713"/>
            <a:ext cx="9273000" cy="812603"/>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Wystarczająca ilość czasu (2 z 2)</a:t>
            </a:r>
          </a:p>
        </p:txBody>
      </p:sp>
      <p:sp>
        <p:nvSpPr>
          <p:cNvPr id="6" name="Symbol zastępczy tekstu 4">
            <a:extLst>
              <a:ext uri="{FF2B5EF4-FFF2-40B4-BE49-F238E27FC236}">
                <a16:creationId xmlns:a16="http://schemas.microsoft.com/office/drawing/2014/main" id="{2E444C38-0073-3BD5-E2F5-89856CCBF5D6}"/>
              </a:ext>
            </a:extLst>
          </p:cNvPr>
          <p:cNvSpPr txBox="1">
            <a:spLocks/>
          </p:cNvSpPr>
          <p:nvPr/>
        </p:nvSpPr>
        <p:spPr>
          <a:xfrm>
            <a:off x="111000" y="947767"/>
            <a:ext cx="11250000" cy="2211233"/>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indent="-177800">
              <a:lnSpc>
                <a:spcPct val="140000"/>
              </a:lnSpc>
              <a:spcBef>
                <a:spcPts val="0"/>
              </a:spcBef>
              <a:buFont typeface="Wingdings" panose="05000000000000000000" pitchFamily="2" charset="2"/>
              <a:buChar char="§"/>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wyjątek dotyczący czasu rzeczywistego:</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limit czasowy jest wymaganym komponentem jakiejś czynności w czasie rzeczywistym (np. aukcji) i nie ma możliwości zmiany limitu; </a:t>
            </a:r>
          </a:p>
          <a:p>
            <a:pPr marL="357188" lvl="1" indent="-177800">
              <a:lnSpc>
                <a:spcPct val="140000"/>
              </a:lnSpc>
              <a:spcBef>
                <a:spcPts val="0"/>
              </a:spcBef>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wyjątek dotyczący istoty czynności:</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limit czasowy jest istotny i wydłużenie go anulowałoby lub zaburzałoby daną czynność; </a:t>
            </a:r>
          </a:p>
          <a:p>
            <a:pPr marL="357188" lvl="1" indent="-177800">
              <a:lnSpc>
                <a:spcPct val="140000"/>
              </a:lnSpc>
              <a:spcBef>
                <a:spcPts val="0"/>
              </a:spcBef>
            </a:pPr>
            <a:r>
              <a:rPr lang="pl-PL" sz="2000" b="1" dirty="0">
                <a:solidFill>
                  <a:srgbClr val="1D1D1D"/>
                </a:solidFill>
                <a:latin typeface="Calibri" panose="020F0502020204030204" pitchFamily="34" charset="0"/>
                <a:ea typeface="Calibri" panose="020F0502020204030204" pitchFamily="34" charset="0"/>
                <a:cs typeface="Calibri" panose="020F0502020204030204" pitchFamily="34" charset="0"/>
              </a:rPr>
              <a:t>wyjątek 20 godzin:</a:t>
            </a:r>
            <a:r>
              <a:rPr lang="pl-PL" sz="2000" dirty="0">
                <a:solidFill>
                  <a:srgbClr val="1D1D1D"/>
                </a:solidFill>
                <a:latin typeface="Calibri" panose="020F0502020204030204" pitchFamily="34" charset="0"/>
                <a:ea typeface="Calibri" panose="020F0502020204030204" pitchFamily="34" charset="0"/>
                <a:cs typeface="Calibri" panose="020F0502020204030204" pitchFamily="34" charset="0"/>
              </a:rPr>
              <a:t> limit czasowy przekracza 20 godzin.</a:t>
            </a: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4" name="Prostokąt 3" descr="&quot; &quot;">
            <a:extLst>
              <a:ext uri="{FF2B5EF4-FFF2-40B4-BE49-F238E27FC236}">
                <a16:creationId xmlns:a16="http://schemas.microsoft.com/office/drawing/2014/main" id="{5D07FB19-D371-1C79-4457-00047F652751}"/>
              </a:ext>
            </a:extLst>
          </p:cNvPr>
          <p:cNvSpPr/>
          <p:nvPr/>
        </p:nvSpPr>
        <p:spPr>
          <a:xfrm>
            <a:off x="2289532" y="4374001"/>
            <a:ext cx="9902467" cy="1671397"/>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endParaRPr lang="pl-PL" sz="2000" dirty="0">
              <a:latin typeface="Calibri" panose="020F0502020204030204" pitchFamily="34" charset="0"/>
              <a:ea typeface="Calibri" panose="020F0502020204030204" pitchFamily="34" charset="0"/>
              <a:cs typeface="Calibri" panose="020F0502020204030204" pitchFamily="34" charset="0"/>
            </a:endParaRPr>
          </a:p>
          <a:p>
            <a:pPr marL="720000"/>
            <a:r>
              <a:rPr lang="pl-PL" sz="2000" dirty="0">
                <a:latin typeface="Calibri" panose="020F0502020204030204" pitchFamily="34" charset="0"/>
                <a:ea typeface="Calibri" panose="020F0502020204030204" pitchFamily="34" charset="0"/>
                <a:cs typeface="Calibri" panose="020F0502020204030204" pitchFamily="34" charset="0"/>
              </a:rPr>
              <a:t>Jeśli nie mamy zgłoszeń o studentach o szczególnych potrzebach to nie ma konieczności stosowania wszystkich zasad, ale aktualizując i tworząc nowe wersje dokumentacji należy mieć zasady na uwadze i sukcesywnie je dostosowywać. Dokumenty dostępne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i uniwersalnie zaprojektowane każdemu będzie łatwiej wypełnić. </a:t>
            </a:r>
            <a:endParaRPr lang="en-US" sz="2000" dirty="0">
              <a:latin typeface="Calibri" panose="020F0502020204030204" pitchFamily="34" charset="0"/>
              <a:ea typeface="Calibri" panose="020F0502020204030204" pitchFamily="34" charset="0"/>
              <a:cs typeface="Calibri" panose="020F0502020204030204" pitchFamily="34" charset="0"/>
            </a:endParaRPr>
          </a:p>
          <a:p>
            <a:pPr marL="720000"/>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D2D53900-5732-29CD-09C0-8F61E0C01B59}"/>
              </a:ext>
            </a:extLst>
          </p:cNvPr>
          <p:cNvSpPr>
            <a:spLocks noGrp="1"/>
          </p:cNvSpPr>
          <p:nvPr>
            <p:ph type="sldNum" sz="quarter" idx="17"/>
          </p:nvPr>
        </p:nvSpPr>
        <p:spPr>
          <a:xfrm>
            <a:off x="11361000" y="6642556"/>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30</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5" name="Obraz 4">
            <a:extLst>
              <a:ext uri="{FF2B5EF4-FFF2-40B4-BE49-F238E27FC236}">
                <a16:creationId xmlns:a16="http://schemas.microsoft.com/office/drawing/2014/main" id="{4772F151-E9F0-574E-BC8A-EEB017C9EA30}"/>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294898" y="4734000"/>
            <a:ext cx="772617" cy="772617"/>
          </a:xfrm>
          <a:prstGeom prst="rect">
            <a:avLst/>
          </a:prstGeom>
        </p:spPr>
      </p:pic>
    </p:spTree>
    <p:extLst>
      <p:ext uri="{BB962C8B-B14F-4D97-AF65-F5344CB8AC3E}">
        <p14:creationId xmlns:p14="http://schemas.microsoft.com/office/powerpoint/2010/main" val="1469188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13826"/>
            <a:ext cx="9206422" cy="763427"/>
          </a:xfrm>
        </p:spPr>
        <p:txBody>
          <a:bodyPr/>
          <a:lstStyle/>
          <a:p>
            <a:pPr rtl="0"/>
            <a:r>
              <a:rPr lang="pl-PL" sz="3600" b="1" dirty="0">
                <a:latin typeface="+mn-lt"/>
              </a:rPr>
              <a:t>Zasada zrozumiałości (1 z 2)</a:t>
            </a:r>
          </a:p>
        </p:txBody>
      </p:sp>
      <p:sp>
        <p:nvSpPr>
          <p:cNvPr id="7" name="Symbol zastępczy tekstu 4">
            <a:extLst>
              <a:ext uri="{FF2B5EF4-FFF2-40B4-BE49-F238E27FC236}">
                <a16:creationId xmlns:a16="http://schemas.microsoft.com/office/drawing/2014/main" id="{AB35798E-0425-1DA6-D407-7E6D4C2FD40C}"/>
              </a:ext>
            </a:extLst>
          </p:cNvPr>
          <p:cNvSpPr txBox="1">
            <a:spLocks/>
          </p:cNvSpPr>
          <p:nvPr/>
        </p:nvSpPr>
        <p:spPr>
          <a:xfrm>
            <a:off x="8966" y="909000"/>
            <a:ext cx="11892034" cy="3307782"/>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lvl="1" indent="-177800">
              <a:lnSpc>
                <a:spcPct val="150000"/>
              </a:lnSpc>
              <a:spcBef>
                <a:spcPts val="600"/>
              </a:spcBef>
            </a:pPr>
            <a:r>
              <a:rPr lang="pl-PL" sz="2000" dirty="0"/>
              <a:t>właściwość strony internetowej lub aplikacji mobilnej umożliwiająca użytkownikowi tych stron i aplikacji zrozumienie treści i sposobu ich prezentacji;</a:t>
            </a:r>
          </a:p>
          <a:p>
            <a:pPr marL="357188" lvl="1" indent="-177800">
              <a:lnSpc>
                <a:spcPct val="150000"/>
              </a:lnSpc>
              <a:spcBef>
                <a:spcPts val="600"/>
              </a:spcBef>
            </a:pPr>
            <a:r>
              <a:rPr lang="pl-PL" sz="2000" dirty="0"/>
              <a:t> jeśli projektujemy np. wniosek o stypendium to powinien on zawierać jasne, czytelne instrukcje, co i jak należy wpisać, np. format daty czy nr telefonu;</a:t>
            </a:r>
          </a:p>
          <a:p>
            <a:pPr marL="357188" lvl="1" indent="-177800">
              <a:lnSpc>
                <a:spcPct val="150000"/>
              </a:lnSpc>
              <a:spcBef>
                <a:spcPts val="600"/>
              </a:spcBef>
            </a:pPr>
            <a:r>
              <a:rPr lang="pl-PL" sz="2000" dirty="0"/>
              <a:t>umieszczając skan dokumentu z podpisami i pieczątkami na stronie powinien on także mieć wersję umożliwiającą przeczytanie przez czytnik, jest to też ważne z poziomu wyszukiwarek, aby po określanym ciągu znaków, można było dotrzeć do dokumentu.</a:t>
            </a:r>
          </a:p>
        </p:txBody>
      </p:sp>
      <p:sp>
        <p:nvSpPr>
          <p:cNvPr id="9" name="Prostokąt 8" descr="&quot; &quot;">
            <a:extLst>
              <a:ext uri="{FF2B5EF4-FFF2-40B4-BE49-F238E27FC236}">
                <a16:creationId xmlns:a16="http://schemas.microsoft.com/office/drawing/2014/main" id="{4B6A7B91-0B9E-D8AC-52F6-57BEEA02FA70}"/>
              </a:ext>
            </a:extLst>
          </p:cNvPr>
          <p:cNvSpPr/>
          <p:nvPr/>
        </p:nvSpPr>
        <p:spPr>
          <a:xfrm>
            <a:off x="8346000" y="4959000"/>
            <a:ext cx="3873000" cy="835957"/>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endParaRPr lang="pl-PL" sz="2000" dirty="0"/>
          </a:p>
          <a:p>
            <a:pPr marL="720000"/>
            <a:r>
              <a:rPr lang="pl-PL" sz="2000" dirty="0"/>
              <a:t>Zasadę powinny spełniać także dokumenty na stronie</a:t>
            </a:r>
            <a:endParaRPr lang="en-US" sz="2000" dirty="0"/>
          </a:p>
          <a:p>
            <a:pPr marL="720000"/>
            <a:endParaRPr lang="en-US" sz="2000" dirty="0"/>
          </a:p>
        </p:txBody>
      </p:sp>
      <p:sp>
        <p:nvSpPr>
          <p:cNvPr id="6" name="Symbol zastępczy numeru slajdu 5">
            <a:extLst>
              <a:ext uri="{FF2B5EF4-FFF2-40B4-BE49-F238E27FC236}">
                <a16:creationId xmlns:a16="http://schemas.microsoft.com/office/drawing/2014/main" id="{BE75CE78-95C0-5C6C-E76F-009C8933C396}"/>
              </a:ext>
            </a:extLst>
          </p:cNvPr>
          <p:cNvSpPr>
            <a:spLocks noGrp="1"/>
          </p:cNvSpPr>
          <p:nvPr>
            <p:ph type="sldNum" sz="quarter" idx="17"/>
          </p:nvPr>
        </p:nvSpPr>
        <p:spPr>
          <a:xfrm>
            <a:off x="11353502" y="6642556"/>
            <a:ext cx="828949" cy="215444"/>
          </a:xfrm>
        </p:spPr>
        <p:txBody>
          <a:bodyPr/>
          <a:lstStyle/>
          <a:p>
            <a:fld id="{B6F15528-21DE-4FAA-801E-634DDDAF4B2B}" type="slidenum">
              <a:rPr lang="pl-PL" smtClean="0"/>
              <a:pPr/>
              <a:t>31</a:t>
            </a:fld>
            <a:endParaRPr lang="pl-PL" dirty="0"/>
          </a:p>
        </p:txBody>
      </p:sp>
      <p:pic>
        <p:nvPicPr>
          <p:cNvPr id="3" name="Obraz 2">
            <a:extLst>
              <a:ext uri="{FF2B5EF4-FFF2-40B4-BE49-F238E27FC236}">
                <a16:creationId xmlns:a16="http://schemas.microsoft.com/office/drawing/2014/main" id="{F8223D02-07CA-85DA-F7F5-F4981FF544FA}"/>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346000" y="4978691"/>
            <a:ext cx="772617" cy="772617"/>
          </a:xfrm>
          <a:prstGeom prst="rect">
            <a:avLst/>
          </a:prstGeom>
        </p:spPr>
      </p:pic>
    </p:spTree>
    <p:extLst>
      <p:ext uri="{BB962C8B-B14F-4D97-AF65-F5344CB8AC3E}">
        <p14:creationId xmlns:p14="http://schemas.microsoft.com/office/powerpoint/2010/main" val="562098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74BDE-11AC-ACB5-8B68-3DFB12FA4A89}"/>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A372D20F-E413-0D79-EBA2-B888FACBE6CC}"/>
              </a:ext>
            </a:extLst>
          </p:cNvPr>
          <p:cNvSpPr>
            <a:spLocks noGrp="1"/>
          </p:cNvSpPr>
          <p:nvPr>
            <p:ph type="title"/>
          </p:nvPr>
        </p:nvSpPr>
        <p:spPr>
          <a:xfrm>
            <a:off x="66000" y="0"/>
            <a:ext cx="9273000" cy="818507"/>
          </a:xfrm>
        </p:spPr>
        <p:txBody>
          <a:bodyPr/>
          <a:lstStyle/>
          <a:p>
            <a:pPr rtl="0"/>
            <a:r>
              <a:rPr lang="pl-PL" sz="3600" b="1" dirty="0">
                <a:latin typeface="+mn-lt"/>
              </a:rPr>
              <a:t>Zasada zrozumiałości (2 z 2)</a:t>
            </a:r>
          </a:p>
        </p:txBody>
      </p:sp>
      <p:pic>
        <p:nvPicPr>
          <p:cNvPr id="3" name="Obraz 2" descr="Obraz tabeli standardu z ustawy">
            <a:extLst>
              <a:ext uri="{FF2B5EF4-FFF2-40B4-BE49-F238E27FC236}">
                <a16:creationId xmlns:a16="http://schemas.microsoft.com/office/drawing/2014/main" id="{1C8E93B9-C8D2-7F25-6486-5DB704A3B1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00" y="954000"/>
            <a:ext cx="10861416" cy="3870000"/>
          </a:xfrm>
          <a:prstGeom prst="rect">
            <a:avLst/>
          </a:prstGeom>
        </p:spPr>
      </p:pic>
      <p:sp>
        <p:nvSpPr>
          <p:cNvPr id="6" name="Symbol zastępczy numeru slajdu 5">
            <a:extLst>
              <a:ext uri="{FF2B5EF4-FFF2-40B4-BE49-F238E27FC236}">
                <a16:creationId xmlns:a16="http://schemas.microsoft.com/office/drawing/2014/main" id="{D53CA605-A2D4-E1E0-4AF6-4BC6B573426D}"/>
              </a:ext>
            </a:extLst>
          </p:cNvPr>
          <p:cNvSpPr>
            <a:spLocks noGrp="1"/>
          </p:cNvSpPr>
          <p:nvPr>
            <p:ph type="sldNum" sz="quarter" idx="17"/>
          </p:nvPr>
        </p:nvSpPr>
        <p:spPr>
          <a:xfrm>
            <a:off x="11171755" y="6631345"/>
            <a:ext cx="1020245" cy="215444"/>
          </a:xfrm>
        </p:spPr>
        <p:txBody>
          <a:bodyPr/>
          <a:lstStyle/>
          <a:p>
            <a:fld id="{B6F15528-21DE-4FAA-801E-634DDDAF4B2B}" type="slidenum">
              <a:rPr lang="pl-PL" smtClean="0"/>
              <a:pPr/>
              <a:t>32</a:t>
            </a:fld>
            <a:endParaRPr lang="pl-PL" dirty="0"/>
          </a:p>
        </p:txBody>
      </p:sp>
    </p:spTree>
    <p:extLst>
      <p:ext uri="{BB962C8B-B14F-4D97-AF65-F5344CB8AC3E}">
        <p14:creationId xmlns:p14="http://schemas.microsoft.com/office/powerpoint/2010/main" val="2933273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66000" y="3291"/>
            <a:ext cx="9299422" cy="774000"/>
          </a:xfrm>
        </p:spPr>
        <p:txBody>
          <a:bodyPr/>
          <a:lstStyle/>
          <a:p>
            <a:r>
              <a:rPr lang="pl-PL" sz="3600" b="1" dirty="0">
                <a:latin typeface="Calibri" panose="020F0502020204030204" pitchFamily="34" charset="0"/>
                <a:ea typeface="Calibri" panose="020F0502020204030204" pitchFamily="34" charset="0"/>
                <a:cs typeface="Calibri" panose="020F0502020204030204" pitchFamily="34" charset="0"/>
              </a:rPr>
              <a:t>Możliwość odczytania, przewidywalność</a:t>
            </a:r>
          </a:p>
        </p:txBody>
      </p:sp>
      <p:sp>
        <p:nvSpPr>
          <p:cNvPr id="3" name="Symbol zastępczy numeru slajdu 2">
            <a:extLst>
              <a:ext uri="{FF2B5EF4-FFF2-40B4-BE49-F238E27FC236}">
                <a16:creationId xmlns:a16="http://schemas.microsoft.com/office/drawing/2014/main" id="{5C94A00E-0572-9E18-BCB5-BA055FA70822}"/>
              </a:ext>
            </a:extLst>
          </p:cNvPr>
          <p:cNvSpPr>
            <a:spLocks noGrp="1"/>
          </p:cNvSpPr>
          <p:nvPr>
            <p:ph type="sldNum" sz="quarter" idx="17"/>
          </p:nvPr>
        </p:nvSpPr>
        <p:spPr>
          <a:xfrm>
            <a:off x="11359314" y="6642556"/>
            <a:ext cx="828949"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33</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51771" y="899444"/>
            <a:ext cx="11835000" cy="486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lvl="1" indent="-177800">
              <a:lnSpc>
                <a:spcPct val="140000"/>
              </a:lnSpc>
              <a:spcBef>
                <a:spcPts val="0"/>
              </a:spcBef>
            </a:pPr>
            <a:r>
              <a:rPr lang="pl-PL" sz="2000" dirty="0">
                <a:latin typeface="Calibri" panose="020F0502020204030204" pitchFamily="34" charset="0"/>
                <a:ea typeface="Calibri" panose="020F0502020204030204" pitchFamily="34" charset="0"/>
                <a:cs typeface="Calibri" panose="020F0502020204030204" pitchFamily="34" charset="0"/>
              </a:rPr>
              <a:t>twórz treści </a:t>
            </a:r>
            <a:r>
              <a:rPr lang="pl-PL" sz="2000" b="1" dirty="0">
                <a:latin typeface="Calibri" panose="020F0502020204030204" pitchFamily="34" charset="0"/>
                <a:ea typeface="Calibri" panose="020F0502020204030204" pitchFamily="34" charset="0"/>
                <a:cs typeface="Calibri" panose="020F0502020204030204" pitchFamily="34" charset="0"/>
              </a:rPr>
              <a:t>możliwe do odczytania i zrozumienia</a:t>
            </a:r>
            <a:r>
              <a:rPr lang="pl-PL" sz="2000" dirty="0">
                <a:latin typeface="Calibri" panose="020F0502020204030204" pitchFamily="34" charset="0"/>
                <a:ea typeface="Calibri" panose="020F0502020204030204" pitchFamily="34" charset="0"/>
                <a:cs typeface="Calibri" panose="020F0502020204030204" pitchFamily="34" charset="0"/>
              </a:rPr>
              <a:t>;</a:t>
            </a:r>
          </a:p>
          <a:p>
            <a:pPr marL="357188" lvl="1" indent="-177800">
              <a:lnSpc>
                <a:spcPct val="140000"/>
              </a:lnSpc>
              <a:spcBef>
                <a:spcPts val="0"/>
              </a:spcBef>
            </a:pPr>
            <a:r>
              <a:rPr lang="pl-PL" sz="2000" dirty="0">
                <a:latin typeface="Calibri" panose="020F0502020204030204" pitchFamily="34" charset="0"/>
                <a:ea typeface="Calibri" panose="020F0502020204030204" pitchFamily="34" charset="0"/>
                <a:cs typeface="Calibri" panose="020F0502020204030204" pitchFamily="34" charset="0"/>
              </a:rPr>
              <a:t>domyślny język naturalny każdej strony internetowej może zostać </a:t>
            </a:r>
            <a:r>
              <a:rPr lang="pl-PL" sz="2000" b="1" dirty="0">
                <a:latin typeface="Calibri" panose="020F0502020204030204" pitchFamily="34" charset="0"/>
                <a:ea typeface="Calibri" panose="020F0502020204030204" pitchFamily="34" charset="0"/>
                <a:cs typeface="Calibri" panose="020F0502020204030204" pitchFamily="34" charset="0"/>
              </a:rPr>
              <a:t>odczytany przez program komputerowy;</a:t>
            </a:r>
          </a:p>
          <a:p>
            <a:pPr marL="357188" lvl="1" indent="-177800">
              <a:lnSpc>
                <a:spcPct val="140000"/>
              </a:lnSpc>
              <a:spcBef>
                <a:spcPts val="0"/>
              </a:spcBef>
            </a:pPr>
            <a:r>
              <a:rPr lang="pl-PL" sz="2000" dirty="0">
                <a:latin typeface="Calibri" panose="020F0502020204030204" pitchFamily="34" charset="0"/>
                <a:ea typeface="Calibri" panose="020F0502020204030204" pitchFamily="34" charset="0"/>
                <a:cs typeface="Calibri" panose="020F0502020204030204" pitchFamily="34" charset="0"/>
              </a:rPr>
              <a:t>twórz strony internetowe tak, aby otwierały się i działały w sposób przewidywalny;</a:t>
            </a:r>
          </a:p>
          <a:p>
            <a:pPr marL="357188" lvl="1" indent="-177800">
              <a:lnSpc>
                <a:spcPct val="140000"/>
              </a:lnSpc>
              <a:spcBef>
                <a:spcPts val="0"/>
              </a:spcBef>
            </a:pPr>
            <a:r>
              <a:rPr lang="pl-PL" sz="2000" b="1" dirty="0">
                <a:latin typeface="Calibri" panose="020F0502020204030204" pitchFamily="34" charset="0"/>
                <a:ea typeface="Calibri" panose="020F0502020204030204" pitchFamily="34" charset="0"/>
                <a:cs typeface="Calibri" panose="020F0502020204030204" pitchFamily="34" charset="0"/>
              </a:rPr>
              <a:t>zmiana ustawień jakiegokolwiek komponentu </a:t>
            </a:r>
            <a:r>
              <a:rPr lang="pl-PL" sz="2000" dirty="0">
                <a:latin typeface="Calibri" panose="020F0502020204030204" pitchFamily="34" charset="0"/>
                <a:ea typeface="Calibri" panose="020F0502020204030204" pitchFamily="34" charset="0"/>
                <a:cs typeface="Calibri" panose="020F0502020204030204" pitchFamily="34" charset="0"/>
              </a:rPr>
              <a:t>interfejsu użytkownika </a:t>
            </a:r>
            <a:r>
              <a:rPr lang="pl-PL" sz="2000" b="1" dirty="0">
                <a:latin typeface="Calibri" panose="020F0502020204030204" pitchFamily="34" charset="0"/>
                <a:ea typeface="Calibri" panose="020F0502020204030204" pitchFamily="34" charset="0"/>
                <a:cs typeface="Calibri" panose="020F0502020204030204" pitchFamily="34" charset="0"/>
              </a:rPr>
              <a:t>nie</a:t>
            </a:r>
            <a:r>
              <a:rPr lang="pl-PL" sz="2000" dirty="0">
                <a:latin typeface="Calibri" panose="020F0502020204030204" pitchFamily="34" charset="0"/>
                <a:ea typeface="Calibri" panose="020F0502020204030204" pitchFamily="34" charset="0"/>
                <a:cs typeface="Calibri" panose="020F0502020204030204" pitchFamily="34" charset="0"/>
              </a:rPr>
              <a:t> powoduje automatycznej zmiany kontekstu, chyba, że użytkownik </a:t>
            </a:r>
            <a:r>
              <a:rPr lang="pl-PL" sz="2000" b="1" dirty="0">
                <a:latin typeface="Calibri" panose="020F0502020204030204" pitchFamily="34" charset="0"/>
                <a:ea typeface="Calibri" panose="020F0502020204030204" pitchFamily="34" charset="0"/>
                <a:cs typeface="Calibri" panose="020F0502020204030204" pitchFamily="34" charset="0"/>
              </a:rPr>
              <a:t>został poinformowany o takim działaniu</a:t>
            </a:r>
            <a:r>
              <a:rPr lang="pl-PL" sz="2000" dirty="0">
                <a:latin typeface="Calibri" panose="020F0502020204030204" pitchFamily="34" charset="0"/>
                <a:ea typeface="Calibri" panose="020F0502020204030204" pitchFamily="34" charset="0"/>
                <a:cs typeface="Calibri" panose="020F0502020204030204" pitchFamily="34" charset="0"/>
              </a:rPr>
              <a:t>, zanim zaczął korzystać </a:t>
            </a:r>
            <a:br>
              <a:rPr lang="pl-PL" sz="2000" dirty="0">
                <a:latin typeface="Calibri" panose="020F0502020204030204" pitchFamily="34" charset="0"/>
                <a:ea typeface="Calibri" panose="020F0502020204030204" pitchFamily="34" charset="0"/>
                <a:cs typeface="Calibri" panose="020F0502020204030204" pitchFamily="34" charset="0"/>
              </a:rPr>
            </a:br>
            <a:r>
              <a:rPr lang="pl-PL" sz="2000" dirty="0">
                <a:latin typeface="Calibri" panose="020F0502020204030204" pitchFamily="34" charset="0"/>
                <a:ea typeface="Calibri" panose="020F0502020204030204" pitchFamily="34" charset="0"/>
                <a:cs typeface="Calibri" panose="020F0502020204030204" pitchFamily="34" charset="0"/>
              </a:rPr>
              <a:t>z komponentu;</a:t>
            </a:r>
          </a:p>
          <a:p>
            <a:pPr marL="357188" lvl="1" indent="-177800">
              <a:lnSpc>
                <a:spcPct val="140000"/>
              </a:lnSpc>
              <a:spcBef>
                <a:spcPts val="0"/>
              </a:spcBef>
            </a:pPr>
            <a:r>
              <a:rPr lang="pl-PL" sz="2000" b="1" dirty="0">
                <a:latin typeface="Calibri" panose="020F0502020204030204" pitchFamily="34" charset="0"/>
                <a:ea typeface="Calibri" panose="020F0502020204030204" pitchFamily="34" charset="0"/>
                <a:cs typeface="Calibri" panose="020F0502020204030204" pitchFamily="34" charset="0"/>
              </a:rPr>
              <a:t>mechanizmy nawigacji, które powtarzają </a:t>
            </a:r>
            <a:r>
              <a:rPr lang="pl-PL" sz="2000" dirty="0">
                <a:latin typeface="Calibri" panose="020F0502020204030204" pitchFamily="34" charset="0"/>
                <a:ea typeface="Calibri" panose="020F0502020204030204" pitchFamily="34" charset="0"/>
                <a:cs typeface="Calibri" panose="020F0502020204030204" pitchFamily="34" charset="0"/>
              </a:rPr>
              <a:t>się na wielu stronach internetowych w ramach jednego zestawu stron internetowych, występują w tej samej względnej kolejności za każdym razem, gdy są powtarzane, </a:t>
            </a:r>
            <a:r>
              <a:rPr lang="pl-PL" sz="2000" b="1" dirty="0">
                <a:latin typeface="Calibri" panose="020F0502020204030204" pitchFamily="34" charset="0"/>
                <a:ea typeface="Calibri" panose="020F0502020204030204" pitchFamily="34" charset="0"/>
                <a:cs typeface="Calibri" panose="020F0502020204030204" pitchFamily="34" charset="0"/>
              </a:rPr>
              <a:t>chyba że zmiana jest inicjowana przez użytkownika;</a:t>
            </a:r>
          </a:p>
          <a:p>
            <a:pPr marL="357188" lvl="1" indent="-177800">
              <a:lnSpc>
                <a:spcPct val="150000"/>
              </a:lnSpc>
              <a:spcBef>
                <a:spcPts val="0"/>
              </a:spcBef>
            </a:pPr>
            <a:r>
              <a:rPr lang="pl-PL" sz="2000" dirty="0">
                <a:latin typeface="Calibri" panose="020F0502020204030204" pitchFamily="34" charset="0"/>
                <a:ea typeface="Calibri" panose="020F0502020204030204" pitchFamily="34" charset="0"/>
                <a:cs typeface="Calibri" panose="020F0502020204030204" pitchFamily="34" charset="0"/>
              </a:rPr>
              <a:t>komponenty, które mają tę samą funkcjonalność w ramach jednego zestawu stron internetowych, są w taki sam sposób zidentyfikowane.</a:t>
            </a:r>
          </a:p>
        </p:txBody>
      </p:sp>
    </p:spTree>
    <p:extLst>
      <p:ext uri="{BB962C8B-B14F-4D97-AF65-F5344CB8AC3E}">
        <p14:creationId xmlns:p14="http://schemas.microsoft.com/office/powerpoint/2010/main" val="32973007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273000" cy="872022"/>
          </a:xfrm>
        </p:spPr>
        <p:txBody>
          <a:bodyPr/>
          <a:lstStyle/>
          <a:p>
            <a:pPr rtl="0"/>
            <a:r>
              <a:rPr lang="pl-PL" sz="3600" b="1" dirty="0">
                <a:latin typeface="+mn-lt"/>
              </a:rPr>
              <a:t>Zasada kompatybilności</a:t>
            </a:r>
          </a:p>
        </p:txBody>
      </p:sp>
      <p:sp>
        <p:nvSpPr>
          <p:cNvPr id="8" name="Symbol zastępczy tekstu 4">
            <a:extLst>
              <a:ext uri="{FF2B5EF4-FFF2-40B4-BE49-F238E27FC236}">
                <a16:creationId xmlns:a16="http://schemas.microsoft.com/office/drawing/2014/main" id="{58401F94-3F60-271A-1F7D-080BE915E054}"/>
              </a:ext>
            </a:extLst>
          </p:cNvPr>
          <p:cNvSpPr txBox="1">
            <a:spLocks/>
          </p:cNvSpPr>
          <p:nvPr/>
        </p:nvSpPr>
        <p:spPr>
          <a:xfrm>
            <a:off x="66000" y="872022"/>
            <a:ext cx="11070000" cy="2224331"/>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lvl="1" indent="-177800">
              <a:lnSpc>
                <a:spcPct val="150000"/>
              </a:lnSpc>
              <a:spcBef>
                <a:spcPts val="600"/>
              </a:spcBef>
            </a:pPr>
            <a:r>
              <a:rPr lang="pl-PL" sz="2000" dirty="0"/>
              <a:t>współpraca z narzędziami wspierającymi osoby ze szczególnymi potrzebami np. czytnikami;</a:t>
            </a:r>
          </a:p>
          <a:p>
            <a:pPr marL="357188" lvl="1" indent="-177800">
              <a:lnSpc>
                <a:spcPct val="150000"/>
              </a:lnSpc>
              <a:spcBef>
                <a:spcPts val="600"/>
              </a:spcBef>
            </a:pPr>
            <a:r>
              <a:rPr lang="pl-PL" sz="2000" dirty="0"/>
              <a:t>właściwość strony internetowej lub aplikacji mobilnej umożliwiająca tej stronie lub aplikacji współpracę z możliwie największą liczbą programów, w tym z narzędziami i programami wspomagającymi osoby </a:t>
            </a:r>
            <a:br>
              <a:rPr lang="pl-PL" sz="2000" dirty="0"/>
            </a:br>
            <a:r>
              <a:rPr lang="pl-PL" sz="2000" dirty="0"/>
              <a:t>z niepełnosprawnością;</a:t>
            </a:r>
          </a:p>
          <a:p>
            <a:pPr marL="357188" lvl="1" indent="-177800">
              <a:lnSpc>
                <a:spcPct val="150000"/>
              </a:lnSpc>
              <a:spcBef>
                <a:spcPts val="600"/>
              </a:spcBef>
              <a:buNone/>
            </a:pPr>
            <a:endParaRPr lang="pl-PL" sz="2000" dirty="0"/>
          </a:p>
          <a:p>
            <a:pPr marL="357188" lvl="1" indent="-177800">
              <a:lnSpc>
                <a:spcPct val="150000"/>
              </a:lnSpc>
              <a:spcBef>
                <a:spcPts val="600"/>
              </a:spcBef>
            </a:pPr>
            <a:endParaRPr lang="pl-PL" sz="2000" dirty="0"/>
          </a:p>
        </p:txBody>
      </p:sp>
      <p:pic>
        <p:nvPicPr>
          <p:cNvPr id="4" name="Obraz 3" descr="Obraz tabeli standardu z ustawy">
            <a:extLst>
              <a:ext uri="{FF2B5EF4-FFF2-40B4-BE49-F238E27FC236}">
                <a16:creationId xmlns:a16="http://schemas.microsoft.com/office/drawing/2014/main" id="{B4CFA487-016D-15E0-9783-6E39245FCC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907" y="3411669"/>
            <a:ext cx="11108924" cy="1800000"/>
          </a:xfrm>
          <a:prstGeom prst="rect">
            <a:avLst/>
          </a:prstGeom>
        </p:spPr>
      </p:pic>
      <p:sp>
        <p:nvSpPr>
          <p:cNvPr id="6" name="Symbol zastępczy numeru slajdu 5">
            <a:extLst>
              <a:ext uri="{FF2B5EF4-FFF2-40B4-BE49-F238E27FC236}">
                <a16:creationId xmlns:a16="http://schemas.microsoft.com/office/drawing/2014/main" id="{7A6A6DDD-E88A-8347-FE1F-7637A7471209}"/>
              </a:ext>
            </a:extLst>
          </p:cNvPr>
          <p:cNvSpPr>
            <a:spLocks noGrp="1"/>
          </p:cNvSpPr>
          <p:nvPr>
            <p:ph type="sldNum" sz="quarter" idx="17"/>
          </p:nvPr>
        </p:nvSpPr>
        <p:spPr>
          <a:xfrm>
            <a:off x="11136000" y="6642556"/>
            <a:ext cx="1020245" cy="215444"/>
          </a:xfrm>
        </p:spPr>
        <p:txBody>
          <a:bodyPr/>
          <a:lstStyle/>
          <a:p>
            <a:fld id="{B6F15528-21DE-4FAA-801E-634DDDAF4B2B}" type="slidenum">
              <a:rPr lang="pl-PL" smtClean="0"/>
              <a:pPr/>
              <a:t>34</a:t>
            </a:fld>
            <a:endParaRPr lang="pl-PL" dirty="0"/>
          </a:p>
        </p:txBody>
      </p:sp>
    </p:spTree>
    <p:extLst>
      <p:ext uri="{BB962C8B-B14F-4D97-AF65-F5344CB8AC3E}">
        <p14:creationId xmlns:p14="http://schemas.microsoft.com/office/powerpoint/2010/main" val="2379847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21446"/>
            <a:ext cx="9273000" cy="854057"/>
          </a:xfrm>
        </p:spPr>
        <p:txBody>
          <a:bodyPr/>
          <a:lstStyle/>
          <a:p>
            <a:r>
              <a:rPr lang="pl-PL" sz="3600" b="1" dirty="0">
                <a:latin typeface="Arial" panose="020B0604020202020204" pitchFamily="34" charset="0"/>
                <a:cs typeface="Arial" panose="020B0604020202020204" pitchFamily="34" charset="0"/>
              </a:rPr>
              <a:t>Rzetelność</a:t>
            </a:r>
            <a:endParaRPr lang="pl-PL" sz="3600" b="1" dirty="0"/>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12840" y="819000"/>
            <a:ext cx="11958840" cy="4905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indent="-177800">
              <a:lnSpc>
                <a:spcPct val="150000"/>
              </a:lnSpc>
              <a:spcBef>
                <a:spcPts val="0"/>
              </a:spcBef>
              <a:buFont typeface="Wingdings" panose="05000000000000000000" pitchFamily="2" charset="2"/>
              <a:buChar char="§"/>
              <a:tabLst>
                <a:tab pos="0" algn="l"/>
                <a:tab pos="357188" algn="l"/>
                <a:tab pos="719138" algn="l"/>
              </a:tabLst>
            </a:pPr>
            <a:r>
              <a:rPr lang="pl-PL" sz="2000" dirty="0">
                <a:solidFill>
                  <a:srgbClr val="1D1D1D"/>
                </a:solidFill>
                <a:cs typeface="Arial" panose="020B0604020202020204" pitchFamily="34" charset="0"/>
              </a:rPr>
              <a:t>twórz treści solidnie, aby mogły być </a:t>
            </a:r>
            <a:r>
              <a:rPr lang="pl-PL" sz="2000" b="1" dirty="0">
                <a:solidFill>
                  <a:srgbClr val="1D1D1D"/>
                </a:solidFill>
                <a:cs typeface="Arial" panose="020B0604020202020204" pitchFamily="34" charset="0"/>
              </a:rPr>
              <a:t>skutecznie interpretowane przez różne programy użytkownika</a:t>
            </a:r>
            <a:r>
              <a:rPr lang="pl-PL" sz="2000" dirty="0">
                <a:solidFill>
                  <a:srgbClr val="1D1D1D"/>
                </a:solidFill>
                <a:cs typeface="Arial" panose="020B0604020202020204" pitchFamily="34" charset="0"/>
              </a:rPr>
              <a:t>, w tym technologie wspomagające;</a:t>
            </a:r>
          </a:p>
          <a:p>
            <a:pPr marL="357188" indent="-177800">
              <a:lnSpc>
                <a:spcPct val="150000"/>
              </a:lnSpc>
              <a:spcBef>
                <a:spcPts val="0"/>
              </a:spcBef>
              <a:buFont typeface="Wingdings" panose="05000000000000000000" pitchFamily="2" charset="2"/>
              <a:buChar char="§"/>
              <a:tabLst>
                <a:tab pos="0" algn="l"/>
                <a:tab pos="357188" algn="l"/>
                <a:tab pos="719138" algn="l"/>
              </a:tabLst>
            </a:pPr>
            <a:r>
              <a:rPr lang="pl-PL" sz="2000" dirty="0">
                <a:cs typeface="Arial" panose="020B0604020202020204" pitchFamily="34" charset="0"/>
              </a:rPr>
              <a:t>dla wszystkich komponentów interfejsu użytkownika (w tym, ale nie tylko, elementów formularzy, łączy oraz komponentów wygenerowanych przez skrypty)</a:t>
            </a:r>
            <a:r>
              <a:rPr lang="pl-PL" sz="2000" b="1" dirty="0">
                <a:cs typeface="Arial" panose="020B0604020202020204" pitchFamily="34" charset="0"/>
              </a:rPr>
              <a:t> nazwa oraz rola mogą być określone programowo; stan, właściwości oraz wartości, które mogą być ustawione przez użytkownika, mogą również być ustawione programowo; powiadomienie o zmianach w tych elementach dostępne jest dla programów użytkownika</a:t>
            </a:r>
            <a:r>
              <a:rPr lang="pl-PL" sz="2000" dirty="0">
                <a:cs typeface="Arial" panose="020B0604020202020204" pitchFamily="34" charset="0"/>
              </a:rPr>
              <a:t>, </a:t>
            </a:r>
            <a:br>
              <a:rPr lang="pl-PL" sz="2000" dirty="0">
                <a:cs typeface="Arial" panose="020B0604020202020204" pitchFamily="34" charset="0"/>
              </a:rPr>
            </a:br>
            <a:r>
              <a:rPr lang="pl-PL" sz="2000" dirty="0">
                <a:cs typeface="Arial" panose="020B0604020202020204" pitchFamily="34" charset="0"/>
              </a:rPr>
              <a:t>w tym technologii wspomagających;</a:t>
            </a:r>
          </a:p>
          <a:p>
            <a:pPr marL="357188" indent="-177800">
              <a:lnSpc>
                <a:spcPct val="150000"/>
              </a:lnSpc>
              <a:spcBef>
                <a:spcPts val="0"/>
              </a:spcBef>
              <a:buFont typeface="Wingdings" panose="05000000000000000000" pitchFamily="2" charset="2"/>
              <a:buChar char="§"/>
              <a:tabLst>
                <a:tab pos="0" algn="l"/>
                <a:tab pos="357188" algn="l"/>
                <a:tab pos="719138" algn="l"/>
              </a:tabLst>
            </a:pPr>
            <a:r>
              <a:rPr lang="pl-PL" sz="2000" dirty="0">
                <a:cs typeface="Arial" panose="020B0604020202020204" pitchFamily="34" charset="0"/>
              </a:rPr>
              <a:t>w treści wprowadzonej przy użyciu języka znaczników </a:t>
            </a:r>
            <a:r>
              <a:rPr lang="pl-PL" sz="2000" b="1" dirty="0">
                <a:cs typeface="Arial" panose="020B0604020202020204" pitchFamily="34" charset="0"/>
              </a:rPr>
              <a:t>komunikaty o stanie mogą być programowo określane poprzez role lub właściwości, dzięki czemu mogą być prezentowane użytkownikowi za pomocą technologii wspomagających </a:t>
            </a:r>
            <a:r>
              <a:rPr lang="pl-PL" sz="2000" dirty="0">
                <a:cs typeface="Arial" panose="020B0604020202020204" pitchFamily="34" charset="0"/>
              </a:rPr>
              <a:t>bez uzyskiwania fokusu.</a:t>
            </a:r>
          </a:p>
          <a:p>
            <a:pPr marL="357188" indent="-177800">
              <a:lnSpc>
                <a:spcPct val="150000"/>
              </a:lnSpc>
              <a:spcBef>
                <a:spcPts val="0"/>
              </a:spcBef>
              <a:tabLst>
                <a:tab pos="0" algn="l"/>
                <a:tab pos="357188" algn="l"/>
                <a:tab pos="719138" algn="l"/>
              </a:tabLst>
            </a:pPr>
            <a:endParaRPr lang="pl-PL" sz="2000" dirty="0">
              <a:cs typeface="Arial" panose="020B0604020202020204" pitchFamily="34" charset="0"/>
            </a:endParaRPr>
          </a:p>
          <a:p>
            <a:pPr marL="357188" indent="-177800">
              <a:lnSpc>
                <a:spcPct val="150000"/>
              </a:lnSpc>
              <a:spcBef>
                <a:spcPts val="0"/>
              </a:spcBef>
              <a:buFont typeface="Wingdings" panose="05000000000000000000" pitchFamily="2" charset="2"/>
              <a:buChar char="§"/>
              <a:tabLst>
                <a:tab pos="0" algn="l"/>
                <a:tab pos="357188" algn="l"/>
                <a:tab pos="719138" algn="l"/>
              </a:tabLst>
            </a:pPr>
            <a:endParaRPr lang="pl-PL" sz="2000" dirty="0"/>
          </a:p>
        </p:txBody>
      </p:sp>
      <p:sp>
        <p:nvSpPr>
          <p:cNvPr id="3" name="pole tekstowe 2">
            <a:extLst>
              <a:ext uri="{FF2B5EF4-FFF2-40B4-BE49-F238E27FC236}">
                <a16:creationId xmlns:a16="http://schemas.microsoft.com/office/drawing/2014/main" id="{C6034E36-C6AB-7F8A-4F0E-B1DA68A09170}"/>
              </a:ext>
            </a:extLst>
          </p:cNvPr>
          <p:cNvSpPr txBox="1"/>
          <p:nvPr/>
        </p:nvSpPr>
        <p:spPr>
          <a:xfrm>
            <a:off x="201000" y="5480939"/>
            <a:ext cx="11835000" cy="646331"/>
          </a:xfrm>
          <a:prstGeom prst="rect">
            <a:avLst/>
          </a:prstGeom>
          <a:noFill/>
        </p:spPr>
        <p:txBody>
          <a:bodyPr wrap="square">
            <a:spAutoFit/>
          </a:bodyPr>
          <a:lstStyle/>
          <a:p>
            <a:pPr algn="l"/>
            <a:endParaRPr lang="pl-PL" sz="1200" dirty="0">
              <a:latin typeface="Calibri" panose="020F0502020204030204" pitchFamily="34" charset="0"/>
              <a:ea typeface="Calibri" panose="020F0502020204030204" pitchFamily="34" charset="0"/>
              <a:cs typeface="Calibri" panose="020F0502020204030204" pitchFamily="34" charset="0"/>
            </a:endParaRPr>
          </a:p>
          <a:p>
            <a:pPr algn="l"/>
            <a:r>
              <a:rPr lang="pl-PL" sz="1200" dirty="0">
                <a:latin typeface="Calibri" panose="020F0502020204030204" pitchFamily="34" charset="0"/>
                <a:ea typeface="Calibri" panose="020F0502020204030204" pitchFamily="34" charset="0"/>
                <a:cs typeface="Calibri" panose="020F0502020204030204" pitchFamily="34" charset="0"/>
              </a:rPr>
              <a:t>Źródła: </a:t>
            </a:r>
            <a:r>
              <a:rPr lang="pl-PL" sz="1200" dirty="0">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a:t>
            </a:r>
            <a:r>
              <a:rPr lang="pl-PL" sz="1200" dirty="0">
                <a:solidFill>
                  <a:srgbClr val="004992"/>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ps://wcag.lepszyweb.pl/</a:t>
            </a:r>
            <a:r>
              <a:rPr lang="pl-PL" sz="1200" dirty="0">
                <a:solidFill>
                  <a:srgbClr val="004992"/>
                </a:solidFill>
                <a:latin typeface="Calibri" panose="020F0502020204030204" pitchFamily="34" charset="0"/>
                <a:ea typeface="Calibri" panose="020F0502020204030204" pitchFamily="34" charset="0"/>
                <a:cs typeface="Calibri" panose="020F0502020204030204" pitchFamily="34" charset="0"/>
              </a:rPr>
              <a:t>, </a:t>
            </a:r>
            <a:r>
              <a:rPr lang="pl-PL" sz="1200" dirty="0">
                <a:solidFill>
                  <a:srgbClr val="004992"/>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https://dostepnastrona.pl/artykuly/jak-wdrozyc-standard-wcag-2-1</a:t>
            </a:r>
            <a:r>
              <a:rPr lang="pl-PL" sz="1200" dirty="0">
                <a:latin typeface="Calibri" panose="020F0502020204030204" pitchFamily="34" charset="0"/>
                <a:ea typeface="Calibri" panose="020F0502020204030204" pitchFamily="34" charset="0"/>
                <a:cs typeface="Calibri" panose="020F0502020204030204" pitchFamily="34" charset="0"/>
              </a:rPr>
              <a:t>, </a:t>
            </a:r>
            <a:r>
              <a:rPr lang="pl-PL" sz="1200"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a:t>
            </a:r>
            <a:r>
              <a:rPr lang="pl-PL" sz="1200" dirty="0">
                <a:solidFill>
                  <a:srgbClr val="004992"/>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://www.widzialni.org/container/metoda-oceny-dostepnosci-cyfrowej-strony-internetowej-zgodnie-z-zasadami-wcag-2.1.pdf</a:t>
            </a:r>
            <a:r>
              <a:rPr lang="pl-PL" sz="1200" dirty="0">
                <a:solidFill>
                  <a:srgbClr val="004992"/>
                </a:solidFill>
                <a:latin typeface="Calibri" panose="020F0502020204030204" pitchFamily="34" charset="0"/>
                <a:ea typeface="Calibri" panose="020F0502020204030204" pitchFamily="34" charset="0"/>
                <a:cs typeface="Calibri" panose="020F0502020204030204" pitchFamily="34" charset="0"/>
              </a:rPr>
              <a:t> </a:t>
            </a:r>
          </a:p>
        </p:txBody>
      </p:sp>
      <p:sp>
        <p:nvSpPr>
          <p:cNvPr id="4" name="Symbol zastępczy numeru slajdu 3">
            <a:extLst>
              <a:ext uri="{FF2B5EF4-FFF2-40B4-BE49-F238E27FC236}">
                <a16:creationId xmlns:a16="http://schemas.microsoft.com/office/drawing/2014/main" id="{627EBF89-1232-9C58-E161-846CB3268F05}"/>
              </a:ext>
            </a:extLst>
          </p:cNvPr>
          <p:cNvSpPr>
            <a:spLocks noGrp="1"/>
          </p:cNvSpPr>
          <p:nvPr>
            <p:ph type="sldNum" sz="quarter" idx="17"/>
          </p:nvPr>
        </p:nvSpPr>
        <p:spPr>
          <a:xfrm>
            <a:off x="11140721" y="6642556"/>
            <a:ext cx="1020245" cy="215444"/>
          </a:xfrm>
        </p:spPr>
        <p:txBody>
          <a:bodyPr/>
          <a:lstStyle/>
          <a:p>
            <a:fld id="{B6F15528-21DE-4FAA-801E-634DDDAF4B2B}" type="slidenum">
              <a:rPr lang="pl-PL" smtClean="0"/>
              <a:pPr/>
              <a:t>35</a:t>
            </a:fld>
            <a:endParaRPr lang="pl-PL" dirty="0"/>
          </a:p>
        </p:txBody>
      </p:sp>
    </p:spTree>
    <p:extLst>
      <p:ext uri="{BB962C8B-B14F-4D97-AF65-F5344CB8AC3E}">
        <p14:creationId xmlns:p14="http://schemas.microsoft.com/office/powerpoint/2010/main" val="1690355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111000" y="0"/>
            <a:ext cx="9328211" cy="761877"/>
          </a:xfrm>
        </p:spPr>
        <p:txBody>
          <a:bodyPr/>
          <a:lstStyle/>
          <a:p>
            <a:r>
              <a:rPr lang="pl-PL" sz="3600" b="1" dirty="0">
                <a:solidFill>
                  <a:srgbClr val="000000"/>
                </a:solidFill>
                <a:latin typeface="+mn-lt"/>
              </a:rPr>
              <a:t>USTAWA o dostępności cyfrowej</a:t>
            </a:r>
            <a:endParaRPr lang="pl-PL" sz="3600" b="1" dirty="0">
              <a:latin typeface="+mn-lt"/>
            </a:endParaRPr>
          </a:p>
        </p:txBody>
      </p:sp>
      <p:sp>
        <p:nvSpPr>
          <p:cNvPr id="11" name="Symbol zastępczy numeru slajdu 10">
            <a:extLst>
              <a:ext uri="{FF2B5EF4-FFF2-40B4-BE49-F238E27FC236}">
                <a16:creationId xmlns:a16="http://schemas.microsoft.com/office/drawing/2014/main" id="{878ADAA2-CCDF-7090-FF0B-53877432D513}"/>
              </a:ext>
            </a:extLst>
          </p:cNvPr>
          <p:cNvSpPr>
            <a:spLocks noGrp="1"/>
          </p:cNvSpPr>
          <p:nvPr>
            <p:ph type="sldNum" sz="quarter" idx="17"/>
          </p:nvPr>
        </p:nvSpPr>
        <p:spPr>
          <a:xfrm>
            <a:off x="11171755" y="6613698"/>
            <a:ext cx="1020245" cy="215444"/>
          </a:xfrm>
        </p:spPr>
        <p:txBody>
          <a:bodyPr/>
          <a:lstStyle/>
          <a:p>
            <a:fld id="{B6F15528-21DE-4FAA-801E-634DDDAF4B2B}" type="slidenum">
              <a:rPr lang="pl-PL" smtClean="0"/>
              <a:pPr/>
              <a:t>36</a:t>
            </a:fld>
            <a:endParaRPr lang="pl-PL" dirty="0"/>
          </a:p>
        </p:txBody>
      </p:sp>
      <p:sp>
        <p:nvSpPr>
          <p:cNvPr id="10" name="pole tekstowe 9">
            <a:extLst>
              <a:ext uri="{FF2B5EF4-FFF2-40B4-BE49-F238E27FC236}">
                <a16:creationId xmlns:a16="http://schemas.microsoft.com/office/drawing/2014/main" id="{607F810D-8925-4AFF-AABC-46C2D1789CC2}"/>
              </a:ext>
            </a:extLst>
          </p:cNvPr>
          <p:cNvSpPr txBox="1"/>
          <p:nvPr/>
        </p:nvSpPr>
        <p:spPr>
          <a:xfrm>
            <a:off x="-69000" y="749226"/>
            <a:ext cx="12060000" cy="5222968"/>
          </a:xfrm>
          <a:prstGeom prst="rect">
            <a:avLst/>
          </a:prstGeom>
          <a:noFill/>
        </p:spPr>
        <p:txBody>
          <a:bodyPr wrap="square">
            <a:spAutoFit/>
          </a:bodyPr>
          <a:lstStyle/>
          <a:p>
            <a:pPr marL="179388">
              <a:lnSpc>
                <a:spcPct val="140000"/>
              </a:lnSpc>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USTAWA o dostępności cyfrowej stron internetowych i aplikacji mobilnych podmiotów publicznych z dnia 4 kwietnia 2019 r.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(Art. 1): </a:t>
            </a:r>
          </a:p>
          <a:p>
            <a:pPr marL="522288" indent="-342900">
              <a:lnSpc>
                <a:spcPct val="140000"/>
              </a:lnSpc>
              <a:buFont typeface="+mj-lt"/>
              <a:buAutoNum type="arabicParenR"/>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wymagania dostępności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cyfrowej stron internetowych i aplikacji mobilnych podmiotów publicznych; </a:t>
            </a:r>
          </a:p>
          <a:p>
            <a:pPr marL="522287" indent="-342900">
              <a:lnSpc>
                <a:spcPct val="140000"/>
              </a:lnSpc>
              <a:buFont typeface="+mj-lt"/>
              <a:buAutoNum type="arabicParenR"/>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wymagania dotyczące treści, przeglądu i aktualizacji deklaracji dostępności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stron internetowych i aplikacji mobilnych podmiotów publicznych oraz ich publikacji; </a:t>
            </a:r>
          </a:p>
          <a:p>
            <a:pPr marL="522287" indent="-342900">
              <a:lnSpc>
                <a:spcPct val="140000"/>
              </a:lnSpc>
              <a:buFont typeface="+mj-lt"/>
              <a:buAutoNum type="arabicParenR"/>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kompetencje</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organu właściwego w sprawach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monitorowania</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zapewniania dostępności cyfrowej stron internetowych i aplikacji mobilnych podmiotów publicznych oraz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nadzoru</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nad stosowaniem przepisów ustawy; </a:t>
            </a:r>
          </a:p>
          <a:p>
            <a:pPr marL="522287" indent="-342900">
              <a:lnSpc>
                <a:spcPct val="140000"/>
              </a:lnSpc>
              <a:buFont typeface="+mj-lt"/>
              <a:buAutoNum type="arabicParenR"/>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zasady monitorowania zapewniania dostępności cyfrowej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stron internetowych lub aplikacji mobilnych oraz sprawozdawczości w zakresie dostępności cyfrowej; </a:t>
            </a:r>
          </a:p>
          <a:p>
            <a:pPr marL="522287" indent="-342900">
              <a:lnSpc>
                <a:spcPct val="140000"/>
              </a:lnSpc>
              <a:buFont typeface="+mj-lt"/>
              <a:buAutoNum type="arabicParenR"/>
            </a:pP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postępowanie w sprawie zapewniania dostępności cyfrowej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strony internetowej, aplikacji mobilnej lub ich elementów. </a:t>
            </a: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95339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246000" y="-171000"/>
            <a:ext cx="9206422" cy="854999"/>
          </a:xfrm>
        </p:spPr>
        <p:txBody>
          <a:bodyPr anchor="t"/>
          <a:lstStyle/>
          <a:p>
            <a:pPr algn="just">
              <a:lnSpc>
                <a:spcPct val="150000"/>
              </a:lnSpc>
            </a:pPr>
            <a:r>
              <a:rPr lang="pl-PL" sz="3600" b="1" dirty="0">
                <a:solidFill>
                  <a:srgbClr val="000000"/>
                </a:solidFill>
                <a:latin typeface="+mn-lt"/>
              </a:rPr>
              <a:t>Wyłączenia z ustawy </a:t>
            </a:r>
            <a:r>
              <a:rPr lang="pl-PL" sz="3600" dirty="0">
                <a:solidFill>
                  <a:srgbClr val="000000"/>
                </a:solidFill>
                <a:latin typeface="+mn-lt"/>
              </a:rPr>
              <a:t>(Art. 3.) (1 z 4)</a:t>
            </a:r>
          </a:p>
        </p:txBody>
      </p:sp>
      <p:sp>
        <p:nvSpPr>
          <p:cNvPr id="2" name="Symbol zastępczy numeru slajdu 1">
            <a:extLst>
              <a:ext uri="{FF2B5EF4-FFF2-40B4-BE49-F238E27FC236}">
                <a16:creationId xmlns:a16="http://schemas.microsoft.com/office/drawing/2014/main" id="{F1265FCC-2EF3-F54E-F9D6-5AC766F8BD53}"/>
              </a:ext>
            </a:extLst>
          </p:cNvPr>
          <p:cNvSpPr>
            <a:spLocks noGrp="1"/>
          </p:cNvSpPr>
          <p:nvPr>
            <p:ph type="sldNum" sz="quarter" idx="17"/>
          </p:nvPr>
        </p:nvSpPr>
        <p:spPr>
          <a:xfrm>
            <a:off x="11155726" y="6621882"/>
            <a:ext cx="1020245" cy="215444"/>
          </a:xfrm>
        </p:spPr>
        <p:txBody>
          <a:bodyPr/>
          <a:lstStyle/>
          <a:p>
            <a:fld id="{B6F15528-21DE-4FAA-801E-634DDDAF4B2B}" type="slidenum">
              <a:rPr lang="pl-PL" smtClean="0"/>
              <a:pPr/>
              <a:t>37</a:t>
            </a:fld>
            <a:endParaRPr lang="pl-PL" dirty="0"/>
          </a:p>
        </p:txBody>
      </p:sp>
      <p:sp>
        <p:nvSpPr>
          <p:cNvPr id="10" name="pole tekstowe 9">
            <a:extLst>
              <a:ext uri="{FF2B5EF4-FFF2-40B4-BE49-F238E27FC236}">
                <a16:creationId xmlns:a16="http://schemas.microsoft.com/office/drawing/2014/main" id="{607F810D-8925-4AFF-AABC-46C2D1789CC2}"/>
              </a:ext>
            </a:extLst>
          </p:cNvPr>
          <p:cNvSpPr txBox="1"/>
          <p:nvPr/>
        </p:nvSpPr>
        <p:spPr>
          <a:xfrm>
            <a:off x="-42578" y="774000"/>
            <a:ext cx="12033578" cy="4199611"/>
          </a:xfrm>
          <a:prstGeom prst="rect">
            <a:avLst/>
          </a:prstGeom>
          <a:noFill/>
        </p:spPr>
        <p:txBody>
          <a:bodyPr wrap="square">
            <a:spAutoFit/>
          </a:bodyPr>
          <a:lstStyle/>
          <a:p>
            <a:pPr marL="450850" indent="-271463">
              <a:lnSpc>
                <a:spcPct val="150000"/>
              </a:lnSpc>
              <a:buFont typeface="+mj-lt"/>
              <a:buAutoNum type="arabicPeriod"/>
            </a:pPr>
            <a:r>
              <a:rPr lang="pl-PL" sz="2000" dirty="0">
                <a:solidFill>
                  <a:srgbClr val="000000"/>
                </a:solidFill>
              </a:rPr>
              <a:t>Ustawy nie stosuje się do stron internetowych i aplikacji mobilnych </a:t>
            </a:r>
            <a:r>
              <a:rPr lang="pl-PL" sz="2000" b="1" dirty="0">
                <a:solidFill>
                  <a:srgbClr val="000000"/>
                </a:solidFill>
              </a:rPr>
              <a:t>dostawców usług medialnych</a:t>
            </a:r>
            <a:r>
              <a:rPr lang="pl-PL" sz="2000" dirty="0">
                <a:solidFill>
                  <a:srgbClr val="000000"/>
                </a:solidFill>
              </a:rPr>
              <a:t>, o których mowa w art. 1a ustawy z dnia 29 grudnia 1992 r. </a:t>
            </a:r>
            <a:r>
              <a:rPr lang="pl-PL" sz="2000" b="1" dirty="0">
                <a:solidFill>
                  <a:srgbClr val="000000"/>
                </a:solidFill>
              </a:rPr>
              <a:t>o radiofonii i telewizji</a:t>
            </a:r>
            <a:endParaRPr lang="pl-PL" sz="2000" dirty="0">
              <a:solidFill>
                <a:srgbClr val="000000"/>
              </a:solidFill>
            </a:endParaRPr>
          </a:p>
          <a:p>
            <a:pPr marL="450850" indent="-271463">
              <a:lnSpc>
                <a:spcPct val="150000"/>
              </a:lnSpc>
              <a:buFont typeface="+mj-lt"/>
              <a:buAutoNum type="arabicPeriod"/>
            </a:pPr>
            <a:r>
              <a:rPr lang="pl-PL" sz="2000" dirty="0">
                <a:solidFill>
                  <a:srgbClr val="000000"/>
                </a:solidFill>
              </a:rPr>
              <a:t>Ustawy </a:t>
            </a:r>
            <a:r>
              <a:rPr lang="pl-PL" sz="2000" b="1" dirty="0">
                <a:solidFill>
                  <a:srgbClr val="000000"/>
                </a:solidFill>
              </a:rPr>
              <a:t>nie stosuje się do następujących elementów </a:t>
            </a:r>
            <a:r>
              <a:rPr lang="pl-PL" sz="2000" dirty="0">
                <a:solidFill>
                  <a:srgbClr val="000000"/>
                </a:solidFill>
              </a:rPr>
              <a:t>stron internetowych i aplikacji mobilnych: </a:t>
            </a:r>
          </a:p>
          <a:p>
            <a:pPr marL="800100" lvl="1" indent="-342900">
              <a:lnSpc>
                <a:spcPct val="150000"/>
              </a:lnSpc>
              <a:buFont typeface="+mj-lt"/>
              <a:buAutoNum type="arabicParenR"/>
            </a:pPr>
            <a:r>
              <a:rPr lang="pl-PL" sz="2000" dirty="0">
                <a:solidFill>
                  <a:srgbClr val="000000"/>
                </a:solidFill>
              </a:rPr>
              <a:t>multimediów </a:t>
            </a:r>
            <a:r>
              <a:rPr lang="pl-PL" sz="2000" b="1" dirty="0">
                <a:solidFill>
                  <a:srgbClr val="000000"/>
                </a:solidFill>
              </a:rPr>
              <a:t>nadawanych na żywo</a:t>
            </a:r>
            <a:r>
              <a:rPr lang="pl-PL" sz="2000" dirty="0">
                <a:solidFill>
                  <a:srgbClr val="000000"/>
                </a:solidFill>
              </a:rPr>
              <a:t>; </a:t>
            </a:r>
          </a:p>
          <a:p>
            <a:pPr marL="800100" lvl="1" indent="-342900">
              <a:lnSpc>
                <a:spcPct val="150000"/>
              </a:lnSpc>
              <a:buFont typeface="+mj-lt"/>
              <a:buAutoNum type="arabicParenR"/>
            </a:pPr>
            <a:r>
              <a:rPr lang="pl-PL" sz="2000" dirty="0">
                <a:solidFill>
                  <a:srgbClr val="000000"/>
                </a:solidFill>
              </a:rPr>
              <a:t>multimediów </a:t>
            </a:r>
            <a:r>
              <a:rPr lang="pl-PL" sz="2000" b="1" dirty="0">
                <a:solidFill>
                  <a:srgbClr val="000000"/>
                </a:solidFill>
              </a:rPr>
              <a:t>opublikowanych przed dniem 23 września 2020 </a:t>
            </a:r>
            <a:r>
              <a:rPr lang="pl-PL" sz="2000" dirty="0">
                <a:solidFill>
                  <a:srgbClr val="000000"/>
                </a:solidFill>
              </a:rPr>
              <a:t>r.; </a:t>
            </a:r>
          </a:p>
          <a:p>
            <a:pPr marL="800100" lvl="1" indent="-342900">
              <a:lnSpc>
                <a:spcPct val="150000"/>
              </a:lnSpc>
              <a:buFont typeface="+mj-lt"/>
              <a:buAutoNum type="arabicParenR"/>
            </a:pPr>
            <a:r>
              <a:rPr lang="pl-PL" sz="2000" dirty="0">
                <a:solidFill>
                  <a:srgbClr val="000000"/>
                </a:solidFill>
              </a:rPr>
              <a:t>dokumentów </a:t>
            </a:r>
            <a:r>
              <a:rPr lang="pl-PL" sz="2000" b="1" dirty="0">
                <a:solidFill>
                  <a:srgbClr val="000000"/>
                </a:solidFill>
              </a:rPr>
              <a:t>tekstowych i tekstowo-graficznych</a:t>
            </a:r>
            <a:r>
              <a:rPr lang="pl-PL" sz="2000" dirty="0">
                <a:solidFill>
                  <a:srgbClr val="000000"/>
                </a:solidFill>
              </a:rPr>
              <a:t>, dokumentów utworzonych w programach przeznaczonych do tworzenia prezentacji lub arkuszy kalkulacyjnych, </a:t>
            </a:r>
            <a:r>
              <a:rPr lang="pl-PL" sz="2000" b="1" dirty="0">
                <a:solidFill>
                  <a:srgbClr val="000000"/>
                </a:solidFill>
              </a:rPr>
              <a:t>opublikowanych przed dniem 23 września 2018 </a:t>
            </a:r>
            <a:r>
              <a:rPr lang="pl-PL" sz="2000" dirty="0">
                <a:solidFill>
                  <a:srgbClr val="000000"/>
                </a:solidFill>
              </a:rPr>
              <a:t>r., </a:t>
            </a:r>
            <a:r>
              <a:rPr lang="pl-PL" sz="2000" b="1" dirty="0">
                <a:solidFill>
                  <a:srgbClr val="000000"/>
                </a:solidFill>
              </a:rPr>
              <a:t>chyba że ich zawartość jest niezbędna do realizacji bieżących zadań podmiotu publicznego</a:t>
            </a:r>
            <a:r>
              <a:rPr lang="pl-PL" sz="2000" dirty="0">
                <a:solidFill>
                  <a:srgbClr val="000000"/>
                </a:solidFill>
              </a:rPr>
              <a:t>;</a:t>
            </a:r>
          </a:p>
        </p:txBody>
      </p:sp>
    </p:spTree>
    <p:extLst>
      <p:ext uri="{BB962C8B-B14F-4D97-AF65-F5344CB8AC3E}">
        <p14:creationId xmlns:p14="http://schemas.microsoft.com/office/powerpoint/2010/main" val="2252562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D5134-F4FC-DB9D-D042-63F7D51C0BB4}"/>
            </a:ext>
          </a:extLst>
        </p:cNvPr>
        <p:cNvGrpSpPr/>
        <p:nvPr/>
      </p:nvGrpSpPr>
      <p:grpSpPr>
        <a:xfrm>
          <a:off x="0" y="0"/>
          <a:ext cx="0" cy="0"/>
          <a:chOff x="0" y="0"/>
          <a:chExt cx="0" cy="0"/>
        </a:xfrm>
      </p:grpSpPr>
      <p:sp>
        <p:nvSpPr>
          <p:cNvPr id="8" name="Tytuł 1">
            <a:extLst>
              <a:ext uri="{FF2B5EF4-FFF2-40B4-BE49-F238E27FC236}">
                <a16:creationId xmlns:a16="http://schemas.microsoft.com/office/drawing/2014/main" id="{0D7F2B5E-892F-C3FA-4E50-978511FD9EDB}"/>
              </a:ext>
            </a:extLst>
          </p:cNvPr>
          <p:cNvSpPr>
            <a:spLocks noGrp="1"/>
          </p:cNvSpPr>
          <p:nvPr>
            <p:ph type="title"/>
          </p:nvPr>
        </p:nvSpPr>
        <p:spPr>
          <a:xfrm>
            <a:off x="291000" y="-216000"/>
            <a:ext cx="9206422" cy="584999"/>
          </a:xfrm>
        </p:spPr>
        <p:txBody>
          <a:bodyPr anchor="t"/>
          <a:lstStyle/>
          <a:p>
            <a:pPr>
              <a:lnSpc>
                <a:spcPct val="150000"/>
              </a:lnSpc>
            </a:pPr>
            <a:r>
              <a:rPr lang="pl-PL" sz="3600" b="1" dirty="0">
                <a:solidFill>
                  <a:srgbClr val="000000"/>
                </a:solidFill>
                <a:latin typeface="+mn-lt"/>
              </a:rPr>
              <a:t>Wyłączenia z ustawy </a:t>
            </a:r>
            <a:r>
              <a:rPr lang="pl-PL" sz="3600" dirty="0">
                <a:solidFill>
                  <a:srgbClr val="000000"/>
                </a:solidFill>
                <a:latin typeface="+mn-lt"/>
              </a:rPr>
              <a:t>(Art. 3.) (2 z 4)</a:t>
            </a:r>
          </a:p>
        </p:txBody>
      </p:sp>
      <p:sp>
        <p:nvSpPr>
          <p:cNvPr id="2" name="Symbol zastępczy numeru slajdu 1">
            <a:extLst>
              <a:ext uri="{FF2B5EF4-FFF2-40B4-BE49-F238E27FC236}">
                <a16:creationId xmlns:a16="http://schemas.microsoft.com/office/drawing/2014/main" id="{99E95A6F-11A3-294A-EC83-52F964B99E54}"/>
              </a:ext>
            </a:extLst>
          </p:cNvPr>
          <p:cNvSpPr>
            <a:spLocks noGrp="1"/>
          </p:cNvSpPr>
          <p:nvPr>
            <p:ph type="sldNum" sz="quarter" idx="17"/>
          </p:nvPr>
        </p:nvSpPr>
        <p:spPr>
          <a:xfrm>
            <a:off x="11162206" y="6641476"/>
            <a:ext cx="1020245" cy="215444"/>
          </a:xfrm>
        </p:spPr>
        <p:txBody>
          <a:bodyPr/>
          <a:lstStyle/>
          <a:p>
            <a:fld id="{B6F15528-21DE-4FAA-801E-634DDDAF4B2B}" type="slidenum">
              <a:rPr lang="pl-PL" smtClean="0"/>
              <a:pPr/>
              <a:t>38</a:t>
            </a:fld>
            <a:endParaRPr lang="pl-PL" dirty="0"/>
          </a:p>
        </p:txBody>
      </p:sp>
      <p:sp>
        <p:nvSpPr>
          <p:cNvPr id="10" name="pole tekstowe 9">
            <a:extLst>
              <a:ext uri="{FF2B5EF4-FFF2-40B4-BE49-F238E27FC236}">
                <a16:creationId xmlns:a16="http://schemas.microsoft.com/office/drawing/2014/main" id="{13C7A6A9-0B21-75FC-3CA6-2513CB9CE219}"/>
              </a:ext>
            </a:extLst>
          </p:cNvPr>
          <p:cNvSpPr txBox="1"/>
          <p:nvPr/>
        </p:nvSpPr>
        <p:spPr>
          <a:xfrm>
            <a:off x="-69000" y="774000"/>
            <a:ext cx="12015000" cy="4661276"/>
          </a:xfrm>
          <a:prstGeom prst="rect">
            <a:avLst/>
          </a:prstGeom>
          <a:noFill/>
        </p:spPr>
        <p:txBody>
          <a:bodyPr wrap="square">
            <a:spAutoFit/>
          </a:bodyPr>
          <a:lstStyle/>
          <a:p>
            <a:pPr marL="450850" lvl="1" indent="-271463">
              <a:lnSpc>
                <a:spcPct val="150000"/>
              </a:lnSpc>
              <a:buFont typeface="+mj-lt"/>
              <a:buAutoNum type="arabicParenR" startAt="4"/>
            </a:pPr>
            <a:r>
              <a:rPr lang="pl-PL" sz="2000" dirty="0">
                <a:solidFill>
                  <a:srgbClr val="000000"/>
                </a:solidFill>
              </a:rPr>
              <a:t>map oraz </a:t>
            </a:r>
            <a:r>
              <a:rPr lang="pl-PL" sz="2000" b="1" dirty="0">
                <a:solidFill>
                  <a:srgbClr val="000000"/>
                </a:solidFill>
              </a:rPr>
              <a:t>map </a:t>
            </a:r>
            <a:r>
              <a:rPr lang="pl-PL" sz="2000" dirty="0">
                <a:solidFill>
                  <a:srgbClr val="000000"/>
                </a:solidFill>
              </a:rPr>
              <a:t>interaktywnych, w tym geoportali, </a:t>
            </a:r>
            <a:r>
              <a:rPr lang="pl-PL" sz="2000" b="1" dirty="0">
                <a:solidFill>
                  <a:srgbClr val="000000"/>
                </a:solidFill>
              </a:rPr>
              <a:t>pod warunkiem</a:t>
            </a:r>
            <a:r>
              <a:rPr lang="pl-PL" sz="2000" dirty="0">
                <a:solidFill>
                  <a:srgbClr val="000000"/>
                </a:solidFill>
              </a:rPr>
              <a:t> że w przypadku map interaktywnych </a:t>
            </a:r>
            <a:br>
              <a:rPr lang="pl-PL" sz="2000" dirty="0">
                <a:solidFill>
                  <a:srgbClr val="000000"/>
                </a:solidFill>
              </a:rPr>
            </a:br>
            <a:r>
              <a:rPr lang="pl-PL" sz="2000" dirty="0">
                <a:solidFill>
                  <a:srgbClr val="000000"/>
                </a:solidFill>
              </a:rPr>
              <a:t>i geoportali </a:t>
            </a:r>
            <a:r>
              <a:rPr lang="pl-PL" sz="2000" b="1" dirty="0">
                <a:solidFill>
                  <a:srgbClr val="000000"/>
                </a:solidFill>
              </a:rPr>
              <a:t>przeznaczonych do zastosowań nawigacyjnych dane </a:t>
            </a:r>
            <a:r>
              <a:rPr lang="pl-PL" sz="2000" dirty="0">
                <a:solidFill>
                  <a:srgbClr val="000000"/>
                </a:solidFill>
              </a:rPr>
              <a:t>teleadresowe i położenie geograficzne prezentowane są w sposób </a:t>
            </a:r>
            <a:r>
              <a:rPr lang="pl-PL" sz="2000" b="1" dirty="0">
                <a:solidFill>
                  <a:srgbClr val="000000"/>
                </a:solidFill>
              </a:rPr>
              <a:t>dostępny cyfrowo</a:t>
            </a:r>
            <a:r>
              <a:rPr lang="pl-PL" sz="2000" dirty="0">
                <a:solidFill>
                  <a:srgbClr val="000000"/>
                </a:solidFill>
              </a:rPr>
              <a:t>;</a:t>
            </a:r>
          </a:p>
          <a:p>
            <a:pPr marL="450850" lvl="1" indent="-271463">
              <a:lnSpc>
                <a:spcPct val="150000"/>
              </a:lnSpc>
              <a:buFont typeface="+mj-lt"/>
              <a:buAutoNum type="arabicParenR" startAt="4"/>
            </a:pPr>
            <a:r>
              <a:rPr lang="pl-PL" sz="2000" dirty="0">
                <a:solidFill>
                  <a:srgbClr val="000000"/>
                </a:solidFill>
              </a:rPr>
              <a:t>treści będących w posiadaniu podmiotu publicznego: </a:t>
            </a:r>
          </a:p>
          <a:p>
            <a:pPr marL="722313" lvl="2" indent="-271463">
              <a:lnSpc>
                <a:spcPct val="150000"/>
              </a:lnSpc>
              <a:buFont typeface="+mj-lt"/>
              <a:buAutoNum type="alphaLcParenR"/>
            </a:pPr>
            <a:r>
              <a:rPr lang="pl-PL" sz="2000" dirty="0">
                <a:solidFill>
                  <a:srgbClr val="000000"/>
                </a:solidFill>
              </a:rPr>
              <a:t>które</a:t>
            </a:r>
            <a:r>
              <a:rPr lang="pl-PL" sz="2000" b="1" dirty="0">
                <a:solidFill>
                  <a:srgbClr val="000000"/>
                </a:solidFill>
              </a:rPr>
              <a:t> nie zostały przez niego lub na jego rzecz wytworzone, sfinansowane albo przez niego nabyte</a:t>
            </a:r>
            <a:r>
              <a:rPr lang="pl-PL" sz="2000" dirty="0">
                <a:solidFill>
                  <a:srgbClr val="000000"/>
                </a:solidFill>
              </a:rPr>
              <a:t>, albo </a:t>
            </a:r>
          </a:p>
          <a:p>
            <a:pPr marL="722313" lvl="2" indent="-271463">
              <a:lnSpc>
                <a:spcPct val="150000"/>
              </a:lnSpc>
              <a:buFont typeface="+mj-lt"/>
              <a:buAutoNum type="alphaLcParenR"/>
            </a:pPr>
            <a:r>
              <a:rPr lang="pl-PL" sz="2000" dirty="0">
                <a:solidFill>
                  <a:srgbClr val="000000"/>
                </a:solidFill>
              </a:rPr>
              <a:t>których </a:t>
            </a:r>
            <a:r>
              <a:rPr lang="pl-PL" sz="2000" b="1" dirty="0">
                <a:solidFill>
                  <a:srgbClr val="000000"/>
                </a:solidFill>
              </a:rPr>
              <a:t>dostosowanie do wymagań dostępności cyfrowej wymaga modyfikacji</a:t>
            </a:r>
            <a:r>
              <a:rPr lang="pl-PL" sz="2000" dirty="0">
                <a:solidFill>
                  <a:srgbClr val="000000"/>
                </a:solidFill>
              </a:rPr>
              <a:t>, do której ten podmiot publiczny </a:t>
            </a:r>
            <a:r>
              <a:rPr lang="pl-PL" sz="2000" b="1" dirty="0">
                <a:solidFill>
                  <a:srgbClr val="000000"/>
                </a:solidFill>
              </a:rPr>
              <a:t>nie jest uprawniony</a:t>
            </a:r>
            <a:r>
              <a:rPr lang="pl-PL" sz="2000" dirty="0">
                <a:solidFill>
                  <a:srgbClr val="000000"/>
                </a:solidFill>
              </a:rPr>
              <a:t>; </a:t>
            </a:r>
          </a:p>
          <a:p>
            <a:pPr marL="450850" lvl="1" indent="-271463">
              <a:lnSpc>
                <a:spcPct val="150000"/>
              </a:lnSpc>
              <a:buFont typeface="+mj-lt"/>
              <a:buAutoNum type="arabicParenR" startAt="4"/>
            </a:pPr>
            <a:r>
              <a:rPr lang="pl-PL" sz="2000" dirty="0">
                <a:solidFill>
                  <a:srgbClr val="000000"/>
                </a:solidFill>
              </a:rPr>
              <a:t>treści prezentowanych w intranecie lub ekstranecie, opublikowanych </a:t>
            </a:r>
            <a:r>
              <a:rPr lang="pl-PL" sz="2000" b="1" dirty="0">
                <a:solidFill>
                  <a:srgbClr val="000000"/>
                </a:solidFill>
              </a:rPr>
              <a:t>przed dniem 23 września 2019 </a:t>
            </a:r>
            <a:r>
              <a:rPr lang="pl-PL" sz="2000" dirty="0">
                <a:solidFill>
                  <a:srgbClr val="000000"/>
                </a:solidFill>
              </a:rPr>
              <a:t>r. </a:t>
            </a:r>
            <a:br>
              <a:rPr lang="pl-PL" sz="2000" dirty="0">
                <a:solidFill>
                  <a:srgbClr val="000000"/>
                </a:solidFill>
              </a:rPr>
            </a:br>
            <a:r>
              <a:rPr lang="pl-PL" sz="2000" dirty="0">
                <a:solidFill>
                  <a:srgbClr val="000000"/>
                </a:solidFill>
              </a:rPr>
              <a:t>i </a:t>
            </a:r>
            <a:r>
              <a:rPr lang="pl-PL" sz="2000" b="1" dirty="0">
                <a:solidFill>
                  <a:srgbClr val="000000"/>
                </a:solidFill>
              </a:rPr>
              <a:t>niepoddawanych</a:t>
            </a:r>
            <a:r>
              <a:rPr lang="pl-PL" sz="2000" dirty="0">
                <a:solidFill>
                  <a:srgbClr val="000000"/>
                </a:solidFill>
              </a:rPr>
              <a:t> od tego czasu przebudowom i </a:t>
            </a:r>
            <a:r>
              <a:rPr lang="pl-PL" sz="2000" b="1" dirty="0">
                <a:solidFill>
                  <a:srgbClr val="000000"/>
                </a:solidFill>
              </a:rPr>
              <a:t>zmianom</a:t>
            </a:r>
            <a:r>
              <a:rPr lang="pl-PL" sz="2000" dirty="0">
                <a:solidFill>
                  <a:srgbClr val="000000"/>
                </a:solidFill>
              </a:rPr>
              <a:t> polegającym w szczególności na zmianie wyglądu lub struktury prezentowanych informacji albo zmianie sposobu publikowania informacji; </a:t>
            </a:r>
            <a:endParaRPr lang="pl-PL" sz="2000" dirty="0"/>
          </a:p>
        </p:txBody>
      </p:sp>
    </p:spTree>
    <p:extLst>
      <p:ext uri="{BB962C8B-B14F-4D97-AF65-F5344CB8AC3E}">
        <p14:creationId xmlns:p14="http://schemas.microsoft.com/office/powerpoint/2010/main" val="26138188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246000" y="-81000"/>
            <a:ext cx="9206422" cy="494999"/>
          </a:xfrm>
        </p:spPr>
        <p:txBody>
          <a:bodyPr/>
          <a:lstStyle/>
          <a:p>
            <a:pPr algn="just">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Wyłączenia z ustawy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3.) (3 z 4)</a:t>
            </a:r>
          </a:p>
        </p:txBody>
      </p:sp>
      <p:sp>
        <p:nvSpPr>
          <p:cNvPr id="4" name="Symbol zastępczy numeru slajdu 3">
            <a:extLst>
              <a:ext uri="{FF2B5EF4-FFF2-40B4-BE49-F238E27FC236}">
                <a16:creationId xmlns:a16="http://schemas.microsoft.com/office/drawing/2014/main" id="{9115E7D5-8E0C-F765-9DBC-30E7D5596B00}"/>
              </a:ext>
            </a:extLst>
          </p:cNvPr>
          <p:cNvSpPr>
            <a:spLocks noGrp="1"/>
          </p:cNvSpPr>
          <p:nvPr>
            <p:ph type="sldNum" sz="quarter" idx="17"/>
          </p:nvPr>
        </p:nvSpPr>
        <p:spPr>
          <a:xfrm>
            <a:off x="11171755" y="6628413"/>
            <a:ext cx="1020245" cy="215444"/>
          </a:xfrm>
        </p:spPr>
        <p:txBody>
          <a:bodyPr/>
          <a:lstStyle/>
          <a:p>
            <a:fld id="{B6F15528-21DE-4FAA-801E-634DDDAF4B2B}" type="slidenum">
              <a:rPr lang="pl-PL" smtClean="0"/>
              <a:pPr/>
              <a:t>39</a:t>
            </a:fld>
            <a:endParaRPr lang="pl-PL" dirty="0"/>
          </a:p>
        </p:txBody>
      </p:sp>
      <p:sp>
        <p:nvSpPr>
          <p:cNvPr id="6" name="pole tekstowe 5">
            <a:extLst>
              <a:ext uri="{FF2B5EF4-FFF2-40B4-BE49-F238E27FC236}">
                <a16:creationId xmlns:a16="http://schemas.microsoft.com/office/drawing/2014/main" id="{8AFB6AAD-5664-4257-347C-A9ED18834B8A}"/>
              </a:ext>
            </a:extLst>
          </p:cNvPr>
          <p:cNvSpPr txBox="1"/>
          <p:nvPr/>
        </p:nvSpPr>
        <p:spPr>
          <a:xfrm>
            <a:off x="-22200" y="819000"/>
            <a:ext cx="11833200" cy="4199611"/>
          </a:xfrm>
          <a:prstGeom prst="rect">
            <a:avLst/>
          </a:prstGeom>
          <a:noFill/>
        </p:spPr>
        <p:txBody>
          <a:bodyPr wrap="square">
            <a:spAutoFit/>
          </a:bodyPr>
          <a:lstStyle/>
          <a:p>
            <a:pPr marL="452438" lvl="1" indent="-273050">
              <a:lnSpc>
                <a:spcPct val="150000"/>
              </a:lnSpc>
              <a:buFont typeface="+mj-lt"/>
              <a:buAutoNum type="arabicParenR" startAt="7"/>
              <a:tabLst>
                <a:tab pos="450850" algn="l"/>
              </a:tabLst>
            </a:pPr>
            <a:r>
              <a:rPr lang="pl-PL" sz="2000" dirty="0">
                <a:solidFill>
                  <a:srgbClr val="000000"/>
                </a:solidFill>
              </a:rPr>
              <a:t>treści prezentujących </a:t>
            </a:r>
            <a:r>
              <a:rPr lang="pl-PL" sz="2000" b="1" dirty="0">
                <a:solidFill>
                  <a:srgbClr val="000000"/>
                </a:solidFill>
              </a:rPr>
              <a:t>dzieła sztuki i zabytki </a:t>
            </a:r>
            <a:r>
              <a:rPr lang="pl-PL" sz="2000" dirty="0">
                <a:solidFill>
                  <a:srgbClr val="000000"/>
                </a:solidFill>
              </a:rPr>
              <a:t>w rozumieniu ustawy z dnia 23 lipca 2003 r. o ochronie zabytków i opiece nad zabytkami, </a:t>
            </a:r>
            <a:r>
              <a:rPr lang="pl-PL" sz="2000" b="1" dirty="0">
                <a:solidFill>
                  <a:srgbClr val="000000"/>
                </a:solidFill>
              </a:rPr>
              <a:t>materiały archiwalne </a:t>
            </a:r>
            <a:r>
              <a:rPr lang="pl-PL" sz="2000" dirty="0">
                <a:solidFill>
                  <a:srgbClr val="000000"/>
                </a:solidFill>
              </a:rPr>
              <a:t>w rozumieniu art. 1 ustawy z dnia 14 lipca 1983 r. </a:t>
            </a:r>
            <a:br>
              <a:rPr lang="pl-PL" sz="2000" dirty="0">
                <a:solidFill>
                  <a:srgbClr val="000000"/>
                </a:solidFill>
              </a:rPr>
            </a:br>
            <a:r>
              <a:rPr lang="pl-PL" sz="2000" dirty="0">
                <a:solidFill>
                  <a:srgbClr val="000000"/>
                </a:solidFill>
              </a:rPr>
              <a:t>o narodowym zasobie archiwalnym i archiwach, </a:t>
            </a:r>
            <a:r>
              <a:rPr lang="pl-PL" sz="2000" b="1" dirty="0">
                <a:solidFill>
                  <a:srgbClr val="000000"/>
                </a:solidFill>
              </a:rPr>
              <a:t>muzealia</a:t>
            </a:r>
            <a:r>
              <a:rPr lang="pl-PL" sz="2000" dirty="0">
                <a:solidFill>
                  <a:srgbClr val="000000"/>
                </a:solidFill>
              </a:rPr>
              <a:t> w rozumieniu art. 21 ust. 1 ustawy z dnia 21 listopada 1996 r. o muzeach lub </a:t>
            </a:r>
            <a:r>
              <a:rPr lang="pl-PL" sz="2000" b="1" dirty="0">
                <a:solidFill>
                  <a:srgbClr val="000000"/>
                </a:solidFill>
              </a:rPr>
              <a:t>materiały biblioteczne </a:t>
            </a:r>
            <a:r>
              <a:rPr lang="pl-PL" sz="2000" dirty="0">
                <a:solidFill>
                  <a:srgbClr val="000000"/>
                </a:solidFill>
              </a:rPr>
              <a:t>w rozumieniu art. 5 ustawy z dnia 27 czerwca 1997 r. o bibliotekach, których </a:t>
            </a:r>
            <a:r>
              <a:rPr lang="pl-PL" sz="2000" b="1" dirty="0">
                <a:solidFill>
                  <a:srgbClr val="000000"/>
                </a:solidFill>
              </a:rPr>
              <a:t>nie można przedstawić w sposób dostępny cyfrowo, gdyż </a:t>
            </a:r>
            <a:r>
              <a:rPr lang="pl-PL" sz="2000" dirty="0">
                <a:solidFill>
                  <a:srgbClr val="000000"/>
                </a:solidFill>
              </a:rPr>
              <a:t>utworzenie dostępnej cyfrowo prezentacji: </a:t>
            </a:r>
          </a:p>
          <a:p>
            <a:pPr marL="719138" lvl="2" indent="-271463" algn="just">
              <a:lnSpc>
                <a:spcPct val="150000"/>
              </a:lnSpc>
              <a:buFont typeface="+mj-lt"/>
              <a:buAutoNum type="alphaLcParenR"/>
              <a:tabLst>
                <a:tab pos="719138" algn="l"/>
              </a:tabLst>
            </a:pPr>
            <a:r>
              <a:rPr lang="pl-PL" sz="2000" dirty="0">
                <a:solidFill>
                  <a:srgbClr val="000000"/>
                </a:solidFill>
              </a:rPr>
              <a:t>wiązałoby się z </a:t>
            </a:r>
            <a:r>
              <a:rPr lang="pl-PL" sz="2000" b="1" dirty="0">
                <a:solidFill>
                  <a:srgbClr val="000000"/>
                </a:solidFill>
              </a:rPr>
              <a:t>utratą autentyczności </a:t>
            </a:r>
            <a:r>
              <a:rPr lang="pl-PL" sz="2000" dirty="0">
                <a:solidFill>
                  <a:srgbClr val="000000"/>
                </a:solidFill>
              </a:rPr>
              <a:t>powielanego elementu, lub </a:t>
            </a:r>
          </a:p>
          <a:p>
            <a:pPr marL="719138" lvl="2" indent="-271463" algn="just">
              <a:lnSpc>
                <a:spcPct val="150000"/>
              </a:lnSpc>
              <a:buFont typeface="+mj-lt"/>
              <a:buAutoNum type="alphaLcParenR"/>
              <a:tabLst>
                <a:tab pos="719138" algn="l"/>
              </a:tabLst>
            </a:pPr>
            <a:r>
              <a:rPr lang="pl-PL" sz="2000" dirty="0">
                <a:solidFill>
                  <a:srgbClr val="000000"/>
                </a:solidFill>
              </a:rPr>
              <a:t>nie jest możliwe z </a:t>
            </a:r>
            <a:r>
              <a:rPr lang="pl-PL" sz="2000" b="1" dirty="0">
                <a:solidFill>
                  <a:srgbClr val="000000"/>
                </a:solidFill>
              </a:rPr>
              <a:t>przyczyn technicznych</a:t>
            </a:r>
            <a:r>
              <a:rPr lang="pl-PL" sz="2000" dirty="0">
                <a:solidFill>
                  <a:srgbClr val="000000"/>
                </a:solidFill>
              </a:rPr>
              <a:t>, lub </a:t>
            </a:r>
          </a:p>
          <a:p>
            <a:pPr marL="719138" lvl="2" indent="-271463" algn="just">
              <a:lnSpc>
                <a:spcPct val="150000"/>
              </a:lnSpc>
              <a:buFont typeface="+mj-lt"/>
              <a:buAutoNum type="alphaLcParenR"/>
              <a:tabLst>
                <a:tab pos="719138" algn="l"/>
              </a:tabLst>
            </a:pPr>
            <a:r>
              <a:rPr lang="pl-PL" sz="2000" dirty="0">
                <a:solidFill>
                  <a:srgbClr val="000000"/>
                </a:solidFill>
              </a:rPr>
              <a:t>wiązałoby się z </a:t>
            </a:r>
            <a:r>
              <a:rPr lang="pl-PL" sz="2000" b="1" dirty="0">
                <a:solidFill>
                  <a:srgbClr val="000000"/>
                </a:solidFill>
              </a:rPr>
              <a:t>poniesieniem nadmiernych kosztów</a:t>
            </a:r>
            <a:r>
              <a:rPr lang="pl-PL" sz="2000" dirty="0">
                <a:solidFill>
                  <a:srgbClr val="000000"/>
                </a:solidFill>
              </a:rPr>
              <a:t>; </a:t>
            </a:r>
          </a:p>
        </p:txBody>
      </p:sp>
    </p:spTree>
    <p:extLst>
      <p:ext uri="{BB962C8B-B14F-4D97-AF65-F5344CB8AC3E}">
        <p14:creationId xmlns:p14="http://schemas.microsoft.com/office/powerpoint/2010/main" val="1228439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35624C7-F904-2A85-8882-AEB4CC4B97C9}"/>
              </a:ext>
            </a:extLst>
          </p:cNvPr>
          <p:cNvSpPr>
            <a:spLocks noGrp="1"/>
          </p:cNvSpPr>
          <p:nvPr>
            <p:ph type="title"/>
          </p:nvPr>
        </p:nvSpPr>
        <p:spPr>
          <a:xfrm>
            <a:off x="0" y="0"/>
            <a:ext cx="8912999" cy="639000"/>
          </a:xfrm>
        </p:spPr>
        <p:txBody>
          <a:bodyPr>
            <a:normAutofit/>
          </a:bodyPr>
          <a:lstStyle/>
          <a:p>
            <a:r>
              <a:rPr lang="pl-PL" sz="3600" b="1" dirty="0">
                <a:latin typeface="Calibri" panose="020F0502020204030204" pitchFamily="34" charset="0"/>
                <a:ea typeface="Calibri" panose="020F0502020204030204" pitchFamily="34" charset="0"/>
                <a:cs typeface="Calibri" panose="020F0502020204030204" pitchFamily="34" charset="0"/>
              </a:rPr>
              <a:t>Otoczenie budynku – parking (2 z 2)</a:t>
            </a:r>
          </a:p>
        </p:txBody>
      </p:sp>
      <p:sp>
        <p:nvSpPr>
          <p:cNvPr id="10" name="pole tekstowe 9">
            <a:extLst>
              <a:ext uri="{FF2B5EF4-FFF2-40B4-BE49-F238E27FC236}">
                <a16:creationId xmlns:a16="http://schemas.microsoft.com/office/drawing/2014/main" id="{A0D8A3B9-6812-0744-9E40-17D2EFDB7C79}"/>
              </a:ext>
            </a:extLst>
          </p:cNvPr>
          <p:cNvSpPr txBox="1"/>
          <p:nvPr/>
        </p:nvSpPr>
        <p:spPr>
          <a:xfrm>
            <a:off x="110999" y="864000"/>
            <a:ext cx="5805001" cy="1968231"/>
          </a:xfrm>
          <a:prstGeom prst="rect">
            <a:avLst/>
          </a:prstGeom>
          <a:noFill/>
        </p:spPr>
        <p:txBody>
          <a:bodyPr wrap="square" lIns="91440" tIns="45720" rIns="91440" bIns="45720" anchor="t">
            <a:spAutoFit/>
          </a:bodyPr>
          <a:lstStyle/>
          <a:p>
            <a:pPr marL="285750" indent="-285750">
              <a:lnSpc>
                <a:spcPct val="150000"/>
              </a:lnSpc>
              <a:spcBef>
                <a:spcPts val="600"/>
              </a:spcBef>
              <a:buFont typeface="Wingdings" panose="05000000000000000000" pitchFamily="2" charset="2"/>
              <a:buChar char="§"/>
            </a:pPr>
            <a:r>
              <a:rPr lang="pl-PL" sz="2000" dirty="0">
                <a:solidFill>
                  <a:srgbClr val="222222"/>
                </a:solidFill>
                <a:latin typeface="Calibri" panose="020F0502020204030204" pitchFamily="34" charset="0"/>
                <a:ea typeface="Calibri" panose="020F0502020204030204" pitchFamily="34" charset="0"/>
                <a:cs typeface="Calibri" panose="020F0502020204030204" pitchFamily="34" charset="0"/>
              </a:rPr>
              <a:t>nawierzchnia chodnika powinna być gładka, pomalowana na niebisko z białym symbolem znaku,</a:t>
            </a:r>
          </a:p>
          <a:p>
            <a:pPr marL="285750" indent="-285750">
              <a:lnSpc>
                <a:spcPct val="150000"/>
              </a:lnSpc>
              <a:spcBef>
                <a:spcPts val="600"/>
              </a:spcBef>
              <a:buFont typeface="Wingdings" panose="05000000000000000000" pitchFamily="2" charset="2"/>
              <a:buChar char="§"/>
            </a:pPr>
            <a:r>
              <a:rPr lang="pl-PL" sz="2000" dirty="0">
                <a:solidFill>
                  <a:srgbClr val="222222"/>
                </a:solidFill>
                <a:latin typeface="Calibri" panose="020F0502020204030204" pitchFamily="34" charset="0"/>
                <a:ea typeface="Calibri" panose="020F0502020204030204" pitchFamily="34" charset="0"/>
                <a:cs typeface="Calibri" panose="020F0502020204030204" pitchFamily="34" charset="0"/>
              </a:rPr>
              <a:t>bez wysokich krawężników (maksymalnie 2 cm różnicy poziomów). </a:t>
            </a: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7" name="pole tekstowe 6">
            <a:extLst>
              <a:ext uri="{FF2B5EF4-FFF2-40B4-BE49-F238E27FC236}">
                <a16:creationId xmlns:a16="http://schemas.microsoft.com/office/drawing/2014/main" id="{00E44296-4829-F117-3563-331DA410B7F6}"/>
              </a:ext>
            </a:extLst>
          </p:cNvPr>
          <p:cNvSpPr txBox="1"/>
          <p:nvPr/>
        </p:nvSpPr>
        <p:spPr>
          <a:xfrm>
            <a:off x="110999" y="5229000"/>
            <a:ext cx="4770001" cy="617733"/>
          </a:xfrm>
          <a:prstGeom prst="rect">
            <a:avLst/>
          </a:prstGeom>
          <a:noFill/>
        </p:spPr>
        <p:txBody>
          <a:bodyPr wrap="square">
            <a:spAutoFit/>
          </a:bodyPr>
          <a:lstStyle/>
          <a:p>
            <a:pPr indent="-180000">
              <a:lnSpc>
                <a:spcPct val="150000"/>
              </a:lnSpc>
            </a:pPr>
            <a:r>
              <a:rPr lang="pl-PL" sz="1200" dirty="0">
                <a:cs typeface="Arial" panose="020B0604020202020204" pitchFamily="34" charset="0"/>
              </a:rPr>
              <a:t>Źródło: </a:t>
            </a:r>
            <a:r>
              <a:rPr lang="pl-PL" sz="1200" dirty="0">
                <a:hlinkClick r:id="rId2"/>
              </a:rPr>
              <a:t>https://mieszkania-niepelnosprawnych-rzeszow.blogspot.com/2016/06/parking-dla-osoby-niepenosprawnej.html</a:t>
            </a:r>
            <a:endParaRPr lang="pl-PL" sz="1200" dirty="0">
              <a:cs typeface="Arial" panose="020B0604020202020204" pitchFamily="34" charset="0"/>
            </a:endParaRPr>
          </a:p>
        </p:txBody>
      </p:sp>
      <p:pic>
        <p:nvPicPr>
          <p:cNvPr id="6" name="Obraz 5" descr="Schematyczne porównanie i  przedstawienie wymiarów miejsc postojowych dla osób poruszających się na wózku oraz miejsc zwykłych">
            <a:extLst>
              <a:ext uri="{FF2B5EF4-FFF2-40B4-BE49-F238E27FC236}">
                <a16:creationId xmlns:a16="http://schemas.microsoft.com/office/drawing/2014/main" id="{186AD2C2-AEF0-4704-1530-E5BF4290BB3A}"/>
              </a:ext>
            </a:extLst>
          </p:cNvPr>
          <p:cNvPicPr>
            <a:picLocks noChangeAspect="1"/>
          </p:cNvPicPr>
          <p:nvPr/>
        </p:nvPicPr>
        <p:blipFill>
          <a:blip r:embed="rId3"/>
          <a:stretch>
            <a:fillRect/>
          </a:stretch>
        </p:blipFill>
        <p:spPr>
          <a:xfrm>
            <a:off x="6113451" y="575772"/>
            <a:ext cx="5724465" cy="5706456"/>
          </a:xfrm>
          <a:prstGeom prst="rect">
            <a:avLst/>
          </a:prstGeom>
        </p:spPr>
      </p:pic>
      <p:sp>
        <p:nvSpPr>
          <p:cNvPr id="11" name="Symbol zastępczy numeru slajdu 10">
            <a:extLst>
              <a:ext uri="{FF2B5EF4-FFF2-40B4-BE49-F238E27FC236}">
                <a16:creationId xmlns:a16="http://schemas.microsoft.com/office/drawing/2014/main" id="{B3110EBE-A121-3C13-7209-6A7F116ECF0C}"/>
              </a:ext>
            </a:extLst>
          </p:cNvPr>
          <p:cNvSpPr>
            <a:spLocks noGrp="1"/>
          </p:cNvSpPr>
          <p:nvPr>
            <p:ph type="sldNum" sz="quarter" idx="12"/>
          </p:nvPr>
        </p:nvSpPr>
        <p:spPr>
          <a:xfrm>
            <a:off x="9963150" y="6492875"/>
            <a:ext cx="2228850" cy="365125"/>
          </a:xfrm>
        </p:spPr>
        <p:txBody>
          <a:bodyPr/>
          <a:lstStyle/>
          <a:p>
            <a:fld id="{C0DE7FCD-74FC-4D3A-9665-54A6D3DBFCED}" type="slidenum">
              <a:rPr lang="pl-PL" smtClean="0"/>
              <a:t>4</a:t>
            </a:fld>
            <a:endParaRPr lang="pl-PL" dirty="0"/>
          </a:p>
        </p:txBody>
      </p:sp>
    </p:spTree>
    <p:extLst>
      <p:ext uri="{BB962C8B-B14F-4D97-AF65-F5344CB8AC3E}">
        <p14:creationId xmlns:p14="http://schemas.microsoft.com/office/powerpoint/2010/main" val="42915739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203074" y="17023"/>
            <a:ext cx="9206422" cy="336375"/>
          </a:xfrm>
        </p:spPr>
        <p:txBody>
          <a:bodyPr/>
          <a:lstStyle/>
          <a:p>
            <a:pPr algn="just">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Wyłączenia z ustawy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3.) (4 z 4)</a:t>
            </a:r>
          </a:p>
        </p:txBody>
      </p:sp>
      <p:sp>
        <p:nvSpPr>
          <p:cNvPr id="10" name="pole tekstowe 9">
            <a:extLst>
              <a:ext uri="{FF2B5EF4-FFF2-40B4-BE49-F238E27FC236}">
                <a16:creationId xmlns:a16="http://schemas.microsoft.com/office/drawing/2014/main" id="{607F810D-8925-4AFF-AABC-46C2D1789CC2}"/>
              </a:ext>
            </a:extLst>
          </p:cNvPr>
          <p:cNvSpPr txBox="1"/>
          <p:nvPr/>
        </p:nvSpPr>
        <p:spPr>
          <a:xfrm>
            <a:off x="0" y="1387509"/>
            <a:ext cx="11763811" cy="2245230"/>
          </a:xfrm>
          <a:prstGeom prst="rect">
            <a:avLst/>
          </a:prstGeom>
          <a:noFill/>
        </p:spPr>
        <p:txBody>
          <a:bodyPr wrap="square">
            <a:spAutoFit/>
          </a:bodyPr>
          <a:lstStyle/>
          <a:p>
            <a:pPr marL="357188" lvl="1" indent="-271463">
              <a:lnSpc>
                <a:spcPct val="150000"/>
              </a:lnSpc>
              <a:buFont typeface="+mj-lt"/>
              <a:buAutoNum type="arabicParenR" startAt="8"/>
            </a:pPr>
            <a:r>
              <a:rPr lang="pl-PL" sz="2000" dirty="0">
                <a:solidFill>
                  <a:srgbClr val="000000"/>
                </a:solidFill>
              </a:rPr>
              <a:t>treści </a:t>
            </a:r>
            <a:r>
              <a:rPr lang="pl-PL" sz="2000" b="1" dirty="0">
                <a:solidFill>
                  <a:srgbClr val="000000"/>
                </a:solidFill>
              </a:rPr>
              <a:t>niewykorzystywanych do realizacji bieżących zadań</a:t>
            </a:r>
            <a:r>
              <a:rPr lang="pl-PL" sz="2000" dirty="0">
                <a:solidFill>
                  <a:srgbClr val="000000"/>
                </a:solidFill>
              </a:rPr>
              <a:t> podmiotu publicznego oraz </a:t>
            </a:r>
            <a:r>
              <a:rPr lang="pl-PL" sz="2000" b="1" dirty="0">
                <a:solidFill>
                  <a:srgbClr val="000000"/>
                </a:solidFill>
              </a:rPr>
              <a:t>nieuaktualnianych</a:t>
            </a:r>
            <a:r>
              <a:rPr lang="pl-PL" sz="2000" dirty="0">
                <a:solidFill>
                  <a:srgbClr val="000000"/>
                </a:solidFill>
              </a:rPr>
              <a:t> lub </a:t>
            </a:r>
            <a:r>
              <a:rPr lang="pl-PL" sz="2000" b="1" dirty="0">
                <a:solidFill>
                  <a:srgbClr val="000000"/>
                </a:solidFill>
              </a:rPr>
              <a:t>niepoddawanych po dniu 23 września 2019</a:t>
            </a:r>
            <a:r>
              <a:rPr lang="pl-PL" sz="2000" dirty="0">
                <a:solidFill>
                  <a:srgbClr val="000000"/>
                </a:solidFill>
              </a:rPr>
              <a:t> r. przebudowom i </a:t>
            </a:r>
            <a:r>
              <a:rPr lang="pl-PL" sz="2000" b="1" dirty="0">
                <a:solidFill>
                  <a:srgbClr val="000000"/>
                </a:solidFill>
              </a:rPr>
              <a:t>zmianom</a:t>
            </a:r>
            <a:r>
              <a:rPr lang="pl-PL" sz="2000" dirty="0">
                <a:solidFill>
                  <a:srgbClr val="000000"/>
                </a:solidFill>
              </a:rPr>
              <a:t> polegającym w szczególności na zmianie wyglądu lub struktury prezentowanych informacji albo na zmianie sposobu publikowania informacji;</a:t>
            </a:r>
          </a:p>
          <a:p>
            <a:pPr marL="357188" lvl="1" indent="-271463">
              <a:lnSpc>
                <a:spcPct val="130000"/>
              </a:lnSpc>
              <a:buFont typeface="+mj-lt"/>
              <a:buAutoNum type="arabicParenR" startAt="8"/>
            </a:pPr>
            <a:r>
              <a:rPr lang="pl-PL" sz="2000" dirty="0">
                <a:solidFill>
                  <a:srgbClr val="000000"/>
                </a:solidFill>
              </a:rPr>
              <a:t>złożonych schematów i dokumentacji technicznych w formie nietekstowej.</a:t>
            </a:r>
          </a:p>
          <a:p>
            <a:pPr indent="-180000">
              <a:lnSpc>
                <a:spcPct val="130000"/>
              </a:lnSpc>
              <a:buFont typeface="Wingdings" panose="05000000000000000000" pitchFamily="2" charset="2"/>
              <a:buChar char="§"/>
            </a:pPr>
            <a:endParaRPr lang="pl-PL" sz="2000" dirty="0"/>
          </a:p>
        </p:txBody>
      </p:sp>
      <p:sp>
        <p:nvSpPr>
          <p:cNvPr id="2" name="Prostokąt 1" descr="&quot; &quot;">
            <a:extLst>
              <a:ext uri="{FF2B5EF4-FFF2-40B4-BE49-F238E27FC236}">
                <a16:creationId xmlns:a16="http://schemas.microsoft.com/office/drawing/2014/main" id="{C9979A0A-E99A-DF6B-0BEF-7199B4E2C438}"/>
              </a:ext>
            </a:extLst>
          </p:cNvPr>
          <p:cNvSpPr/>
          <p:nvPr/>
        </p:nvSpPr>
        <p:spPr>
          <a:xfrm>
            <a:off x="4836000" y="4869000"/>
            <a:ext cx="7356000" cy="1002912"/>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endParaRPr lang="pl-PL" sz="2000" dirty="0"/>
          </a:p>
          <a:p>
            <a:pPr marL="720000"/>
            <a:r>
              <a:rPr lang="pl-PL" sz="2000" dirty="0"/>
              <a:t>Nie należy usuwać np. aktualności z wydarzeń opublikowanych przed 23 września 2019, które nie są dostępne</a:t>
            </a:r>
            <a:endParaRPr lang="en-US" sz="2000" dirty="0"/>
          </a:p>
          <a:p>
            <a:pPr marL="720000"/>
            <a:endParaRPr lang="en-US" sz="2000" dirty="0"/>
          </a:p>
        </p:txBody>
      </p:sp>
      <p:sp>
        <p:nvSpPr>
          <p:cNvPr id="4" name="Symbol zastępczy numeru slajdu 3">
            <a:extLst>
              <a:ext uri="{FF2B5EF4-FFF2-40B4-BE49-F238E27FC236}">
                <a16:creationId xmlns:a16="http://schemas.microsoft.com/office/drawing/2014/main" id="{ED646AEF-2AA8-3E3E-C87D-F8D4A98BB476}"/>
              </a:ext>
            </a:extLst>
          </p:cNvPr>
          <p:cNvSpPr>
            <a:spLocks noGrp="1"/>
          </p:cNvSpPr>
          <p:nvPr>
            <p:ph type="sldNum" sz="quarter" idx="17"/>
          </p:nvPr>
        </p:nvSpPr>
        <p:spPr>
          <a:xfrm>
            <a:off x="11168069" y="6641476"/>
            <a:ext cx="1020245" cy="215444"/>
          </a:xfrm>
        </p:spPr>
        <p:txBody>
          <a:bodyPr/>
          <a:lstStyle/>
          <a:p>
            <a:fld id="{B6F15528-21DE-4FAA-801E-634DDDAF4B2B}" type="slidenum">
              <a:rPr lang="pl-PL" smtClean="0"/>
              <a:pPr/>
              <a:t>40</a:t>
            </a:fld>
            <a:endParaRPr lang="pl-PL" dirty="0"/>
          </a:p>
        </p:txBody>
      </p:sp>
      <p:pic>
        <p:nvPicPr>
          <p:cNvPr id="3" name="Obraz 2">
            <a:extLst>
              <a:ext uri="{FF2B5EF4-FFF2-40B4-BE49-F238E27FC236}">
                <a16:creationId xmlns:a16="http://schemas.microsoft.com/office/drawing/2014/main" id="{414D565A-870F-F931-B44C-14A3DB11304F}"/>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4806285" y="4966001"/>
            <a:ext cx="772617" cy="772617"/>
          </a:xfrm>
          <a:prstGeom prst="rect">
            <a:avLst/>
          </a:prstGeom>
        </p:spPr>
      </p:pic>
    </p:spTree>
    <p:extLst>
      <p:ext uri="{BB962C8B-B14F-4D97-AF65-F5344CB8AC3E}">
        <p14:creationId xmlns:p14="http://schemas.microsoft.com/office/powerpoint/2010/main" val="894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DD96F-EC5D-1E9E-68B3-E47B77C540F5}"/>
            </a:ext>
          </a:extLst>
        </p:cNvPr>
        <p:cNvGrpSpPr/>
        <p:nvPr/>
      </p:nvGrpSpPr>
      <p:grpSpPr>
        <a:xfrm>
          <a:off x="0" y="0"/>
          <a:ext cx="0" cy="0"/>
          <a:chOff x="0" y="0"/>
          <a:chExt cx="0" cy="0"/>
        </a:xfrm>
      </p:grpSpPr>
      <p:sp>
        <p:nvSpPr>
          <p:cNvPr id="8" name="Tytuł 1">
            <a:extLst>
              <a:ext uri="{FF2B5EF4-FFF2-40B4-BE49-F238E27FC236}">
                <a16:creationId xmlns:a16="http://schemas.microsoft.com/office/drawing/2014/main" id="{1C1E82EA-221E-8D73-48B6-96C9CF5112BA}"/>
              </a:ext>
            </a:extLst>
          </p:cNvPr>
          <p:cNvSpPr>
            <a:spLocks noGrp="1"/>
          </p:cNvSpPr>
          <p:nvPr>
            <p:ph type="title"/>
          </p:nvPr>
        </p:nvSpPr>
        <p:spPr>
          <a:xfrm>
            <a:off x="201000" y="-36000"/>
            <a:ext cx="9206422" cy="336375"/>
          </a:xfrm>
        </p:spPr>
        <p:txBody>
          <a:bodyPr/>
          <a:lstStyle/>
          <a:p>
            <a:pPr>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Definicje pojęć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4.) (1 z 3) </a:t>
            </a:r>
          </a:p>
        </p:txBody>
      </p:sp>
      <p:sp>
        <p:nvSpPr>
          <p:cNvPr id="2" name="Symbol zastępczy numeru slajdu 1">
            <a:extLst>
              <a:ext uri="{FF2B5EF4-FFF2-40B4-BE49-F238E27FC236}">
                <a16:creationId xmlns:a16="http://schemas.microsoft.com/office/drawing/2014/main" id="{EE9CC185-99BE-2218-355A-11D290089BD4}"/>
              </a:ext>
            </a:extLst>
          </p:cNvPr>
          <p:cNvSpPr>
            <a:spLocks noGrp="1"/>
          </p:cNvSpPr>
          <p:nvPr>
            <p:ph type="sldNum" sz="quarter" idx="17"/>
          </p:nvPr>
        </p:nvSpPr>
        <p:spPr>
          <a:xfrm>
            <a:off x="11168789" y="6628413"/>
            <a:ext cx="1020245" cy="215444"/>
          </a:xfrm>
        </p:spPr>
        <p:txBody>
          <a:bodyPr/>
          <a:lstStyle/>
          <a:p>
            <a:fld id="{B6F15528-21DE-4FAA-801E-634DDDAF4B2B}" type="slidenum">
              <a:rPr lang="pl-PL" smtClean="0"/>
              <a:pPr/>
              <a:t>41</a:t>
            </a:fld>
            <a:endParaRPr lang="pl-PL" dirty="0"/>
          </a:p>
        </p:txBody>
      </p:sp>
      <p:sp>
        <p:nvSpPr>
          <p:cNvPr id="10" name="pole tekstowe 9">
            <a:extLst>
              <a:ext uri="{FF2B5EF4-FFF2-40B4-BE49-F238E27FC236}">
                <a16:creationId xmlns:a16="http://schemas.microsoft.com/office/drawing/2014/main" id="{2C18FB20-9830-CBC7-85E4-68FEDA0B6FF0}"/>
              </a:ext>
            </a:extLst>
          </p:cNvPr>
          <p:cNvSpPr txBox="1"/>
          <p:nvPr/>
        </p:nvSpPr>
        <p:spPr>
          <a:xfrm>
            <a:off x="201000" y="819000"/>
            <a:ext cx="11655000" cy="4430444"/>
          </a:xfrm>
          <a:prstGeom prst="rect">
            <a:avLst/>
          </a:prstGeom>
          <a:noFill/>
        </p:spPr>
        <p:txBody>
          <a:bodyPr wrap="square">
            <a:spAutoFit/>
          </a:bodyPr>
          <a:lstStyle/>
          <a:p>
            <a:pPr marL="342900" indent="-342900">
              <a:lnSpc>
                <a:spcPct val="150000"/>
              </a:lnSpc>
              <a:spcBef>
                <a:spcPts val="600"/>
              </a:spcBef>
              <a:buFont typeface="+mj-lt"/>
              <a:buAutoNum type="arabicPeriod"/>
            </a:pPr>
            <a:r>
              <a:rPr lang="pl-PL" sz="2000" b="1" dirty="0">
                <a:solidFill>
                  <a:srgbClr val="000000"/>
                </a:solidFill>
              </a:rPr>
              <a:t>aplikacja mobilna </a:t>
            </a:r>
            <a:r>
              <a:rPr lang="pl-PL" sz="2000" dirty="0">
                <a:solidFill>
                  <a:srgbClr val="000000"/>
                </a:solidFill>
              </a:rPr>
              <a:t>– publicznie dostępne </a:t>
            </a:r>
            <a:r>
              <a:rPr lang="pl-PL" sz="2000" b="1" dirty="0">
                <a:solidFill>
                  <a:srgbClr val="000000"/>
                </a:solidFill>
              </a:rPr>
              <a:t>oprogramowanie z interfejsem dotykowym </a:t>
            </a:r>
            <a:r>
              <a:rPr lang="pl-PL" sz="2000" dirty="0">
                <a:solidFill>
                  <a:srgbClr val="000000"/>
                </a:solidFill>
              </a:rPr>
              <a:t>zaprojektowane do wykorzystania </a:t>
            </a:r>
            <a:r>
              <a:rPr lang="pl-PL" sz="2000" b="1" dirty="0">
                <a:solidFill>
                  <a:srgbClr val="000000"/>
                </a:solidFill>
              </a:rPr>
              <a:t>na przenośnych urządzeniach elektronicznych, z wyłączeniem aplikacji</a:t>
            </a:r>
            <a:r>
              <a:rPr lang="pl-PL" sz="2000" dirty="0">
                <a:solidFill>
                  <a:srgbClr val="000000"/>
                </a:solidFill>
              </a:rPr>
              <a:t> przeznaczonych do użytku </a:t>
            </a:r>
            <a:r>
              <a:rPr lang="pl-PL" sz="2000" b="1" dirty="0">
                <a:solidFill>
                  <a:srgbClr val="000000"/>
                </a:solidFill>
              </a:rPr>
              <a:t>na przenośnych komputerach osobistych</a:t>
            </a:r>
            <a:r>
              <a:rPr lang="pl-PL" sz="2000" dirty="0">
                <a:solidFill>
                  <a:srgbClr val="000000"/>
                </a:solidFill>
              </a:rPr>
              <a:t>; </a:t>
            </a:r>
          </a:p>
          <a:p>
            <a:pPr marL="342900" indent="-342900">
              <a:lnSpc>
                <a:spcPct val="150000"/>
              </a:lnSpc>
              <a:spcBef>
                <a:spcPts val="600"/>
              </a:spcBef>
              <a:buFont typeface="+mj-lt"/>
              <a:buAutoNum type="arabicPeriod"/>
            </a:pPr>
            <a:r>
              <a:rPr lang="pl-PL" sz="2000" b="1" dirty="0">
                <a:solidFill>
                  <a:srgbClr val="000000"/>
                </a:solidFill>
              </a:rPr>
              <a:t>ekstranet</a:t>
            </a:r>
            <a:r>
              <a:rPr lang="pl-PL" sz="2000" dirty="0">
                <a:solidFill>
                  <a:srgbClr val="000000"/>
                </a:solidFill>
              </a:rPr>
              <a:t> – </a:t>
            </a:r>
            <a:r>
              <a:rPr lang="pl-PL" sz="2000" b="1" dirty="0">
                <a:solidFill>
                  <a:srgbClr val="000000"/>
                </a:solidFill>
              </a:rPr>
              <a:t>niepubliczna sieć telekomunikacyjna</a:t>
            </a:r>
            <a:r>
              <a:rPr lang="pl-PL" sz="2000" dirty="0">
                <a:solidFill>
                  <a:srgbClr val="000000"/>
                </a:solidFill>
              </a:rPr>
              <a:t>, do której dostęp może być uzyskiwany </a:t>
            </a:r>
            <a:r>
              <a:rPr lang="pl-PL" sz="2000" b="1" dirty="0">
                <a:solidFill>
                  <a:srgbClr val="000000"/>
                </a:solidFill>
              </a:rPr>
              <a:t>z punktów dostępu </a:t>
            </a:r>
            <a:r>
              <a:rPr lang="pl-PL" sz="2000" dirty="0">
                <a:solidFill>
                  <a:srgbClr val="000000"/>
                </a:solidFill>
              </a:rPr>
              <a:t>usytuowanych w </a:t>
            </a:r>
            <a:r>
              <a:rPr lang="pl-PL" sz="2000" b="1" dirty="0">
                <a:solidFill>
                  <a:srgbClr val="000000"/>
                </a:solidFill>
              </a:rPr>
              <a:t>więcej niż jednej strukturze</a:t>
            </a:r>
            <a:r>
              <a:rPr lang="pl-PL" sz="2000" dirty="0">
                <a:solidFill>
                  <a:srgbClr val="000000"/>
                </a:solidFill>
              </a:rPr>
              <a:t> organizacyjnej lub organizacji; </a:t>
            </a:r>
          </a:p>
          <a:p>
            <a:pPr marL="342900" indent="-342900">
              <a:lnSpc>
                <a:spcPct val="150000"/>
              </a:lnSpc>
              <a:spcBef>
                <a:spcPts val="600"/>
              </a:spcBef>
              <a:buFont typeface="+mj-lt"/>
              <a:buAutoNum type="arabicPeriod"/>
            </a:pPr>
            <a:r>
              <a:rPr lang="pl-PL" sz="2000" b="1" dirty="0">
                <a:solidFill>
                  <a:srgbClr val="000000"/>
                </a:solidFill>
              </a:rPr>
              <a:t>elementy strony internetowej lub aplikacji mobilnej </a:t>
            </a:r>
            <a:r>
              <a:rPr lang="pl-PL" sz="2000" dirty="0">
                <a:solidFill>
                  <a:srgbClr val="000000"/>
                </a:solidFill>
              </a:rPr>
              <a:t>– </a:t>
            </a:r>
            <a:r>
              <a:rPr lang="pl-PL" sz="2000" b="1" dirty="0">
                <a:solidFill>
                  <a:srgbClr val="000000"/>
                </a:solidFill>
              </a:rPr>
              <a:t>tekst, </a:t>
            </a:r>
            <a:r>
              <a:rPr lang="pl-PL" sz="2000" dirty="0">
                <a:solidFill>
                  <a:srgbClr val="000000"/>
                </a:solidFill>
              </a:rPr>
              <a:t>grafikę, wykresy, mapy, multimedia, animacje, </a:t>
            </a:r>
            <a:r>
              <a:rPr lang="pl-PL" sz="2000" b="1" dirty="0">
                <a:solidFill>
                  <a:srgbClr val="000000"/>
                </a:solidFill>
              </a:rPr>
              <a:t>pliki </a:t>
            </a:r>
            <a:r>
              <a:rPr lang="pl-PL" sz="2000" dirty="0">
                <a:solidFill>
                  <a:srgbClr val="000000"/>
                </a:solidFill>
              </a:rPr>
              <a:t>oraz </a:t>
            </a:r>
            <a:r>
              <a:rPr lang="pl-PL" sz="2000" b="1" dirty="0">
                <a:solidFill>
                  <a:srgbClr val="000000"/>
                </a:solidFill>
              </a:rPr>
              <a:t>narzędzia do interaktywnego przesyłania danych</a:t>
            </a:r>
            <a:r>
              <a:rPr lang="pl-PL" sz="2000" dirty="0">
                <a:solidFill>
                  <a:srgbClr val="000000"/>
                </a:solidFill>
              </a:rPr>
              <a:t>; </a:t>
            </a:r>
          </a:p>
          <a:p>
            <a:pPr marL="342900" indent="-342900">
              <a:lnSpc>
                <a:spcPct val="150000"/>
              </a:lnSpc>
              <a:spcBef>
                <a:spcPts val="600"/>
              </a:spcBef>
              <a:buFont typeface="+mj-lt"/>
              <a:buAutoNum type="arabicPeriod"/>
            </a:pPr>
            <a:r>
              <a:rPr lang="pl-PL" sz="2000" b="1" dirty="0">
                <a:solidFill>
                  <a:srgbClr val="000000"/>
                </a:solidFill>
              </a:rPr>
              <a:t>funkcjonalność</a:t>
            </a:r>
            <a:r>
              <a:rPr lang="pl-PL" sz="2000" dirty="0">
                <a:solidFill>
                  <a:srgbClr val="000000"/>
                </a:solidFill>
              </a:rPr>
              <a:t> – </a:t>
            </a:r>
            <a:r>
              <a:rPr lang="pl-PL" sz="2000" b="1" dirty="0">
                <a:solidFill>
                  <a:srgbClr val="000000"/>
                </a:solidFill>
              </a:rPr>
              <a:t>właściwość</a:t>
            </a:r>
            <a:r>
              <a:rPr lang="pl-PL" sz="2000" dirty="0">
                <a:solidFill>
                  <a:srgbClr val="000000"/>
                </a:solidFill>
              </a:rPr>
              <a:t> strony internetowej lub aplikacji mobilnej </a:t>
            </a:r>
            <a:r>
              <a:rPr lang="pl-PL" sz="2000" b="1" dirty="0">
                <a:solidFill>
                  <a:srgbClr val="000000"/>
                </a:solidFill>
              </a:rPr>
              <a:t>umożliwiająca użytkownikowi skorzystanie </a:t>
            </a:r>
            <a:r>
              <a:rPr lang="pl-PL" sz="2000" dirty="0">
                <a:solidFill>
                  <a:srgbClr val="000000"/>
                </a:solidFill>
              </a:rPr>
              <a:t>ze wszystkich oferowanych przez nie </a:t>
            </a:r>
            <a:r>
              <a:rPr lang="pl-PL" sz="2000" b="1" dirty="0">
                <a:solidFill>
                  <a:srgbClr val="000000"/>
                </a:solidFill>
              </a:rPr>
              <a:t>funkcji</a:t>
            </a:r>
            <a:r>
              <a:rPr lang="pl-PL" sz="2000" dirty="0">
                <a:solidFill>
                  <a:srgbClr val="000000"/>
                </a:solidFill>
              </a:rPr>
              <a:t>; </a:t>
            </a:r>
          </a:p>
        </p:txBody>
      </p:sp>
    </p:spTree>
    <p:extLst>
      <p:ext uri="{BB962C8B-B14F-4D97-AF65-F5344CB8AC3E}">
        <p14:creationId xmlns:p14="http://schemas.microsoft.com/office/powerpoint/2010/main" val="16263055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201000" y="-11263"/>
            <a:ext cx="9206422" cy="336375"/>
          </a:xfrm>
        </p:spPr>
        <p:txBody>
          <a:bodyPr/>
          <a:lstStyle/>
          <a:p>
            <a:pPr>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Definicje pojęć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4.) (2 z 3) </a:t>
            </a:r>
          </a:p>
        </p:txBody>
      </p:sp>
      <p:sp>
        <p:nvSpPr>
          <p:cNvPr id="2" name="Symbol zastępczy numeru slajdu 1">
            <a:extLst>
              <a:ext uri="{FF2B5EF4-FFF2-40B4-BE49-F238E27FC236}">
                <a16:creationId xmlns:a16="http://schemas.microsoft.com/office/drawing/2014/main" id="{9114F296-8801-E8C5-7CCA-219AF6265030}"/>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42</a:t>
            </a:fld>
            <a:endParaRPr lang="pl-PL" dirty="0"/>
          </a:p>
        </p:txBody>
      </p:sp>
      <p:sp>
        <p:nvSpPr>
          <p:cNvPr id="10" name="pole tekstowe 9">
            <a:extLst>
              <a:ext uri="{FF2B5EF4-FFF2-40B4-BE49-F238E27FC236}">
                <a16:creationId xmlns:a16="http://schemas.microsoft.com/office/drawing/2014/main" id="{607F810D-8925-4AFF-AABC-46C2D1789CC2}"/>
              </a:ext>
            </a:extLst>
          </p:cNvPr>
          <p:cNvSpPr txBox="1"/>
          <p:nvPr/>
        </p:nvSpPr>
        <p:spPr>
          <a:xfrm>
            <a:off x="59274" y="864000"/>
            <a:ext cx="11931726" cy="4661276"/>
          </a:xfrm>
          <a:prstGeom prst="rect">
            <a:avLst/>
          </a:prstGeom>
          <a:noFill/>
        </p:spPr>
        <p:txBody>
          <a:bodyPr wrap="square">
            <a:spAutoFit/>
          </a:bodyPr>
          <a:lstStyle/>
          <a:p>
            <a:pPr marL="342900" indent="-342900">
              <a:lnSpc>
                <a:spcPct val="150000"/>
              </a:lnSpc>
              <a:buFont typeface="+mj-lt"/>
              <a:buAutoNum type="arabicPeriod" startAt="5"/>
            </a:pPr>
            <a:r>
              <a:rPr lang="pl-PL" sz="2000" b="1" dirty="0">
                <a:solidFill>
                  <a:srgbClr val="000000"/>
                </a:solidFill>
              </a:rPr>
              <a:t>intranet</a:t>
            </a:r>
            <a:r>
              <a:rPr lang="pl-PL" sz="2000" dirty="0">
                <a:solidFill>
                  <a:srgbClr val="000000"/>
                </a:solidFill>
              </a:rPr>
              <a:t> – </a:t>
            </a:r>
            <a:r>
              <a:rPr lang="pl-PL" sz="2000" b="1" dirty="0">
                <a:solidFill>
                  <a:srgbClr val="000000"/>
                </a:solidFill>
              </a:rPr>
              <a:t>niepubliczna sieć telekomunikacyjna</a:t>
            </a:r>
            <a:r>
              <a:rPr lang="pl-PL" sz="2000" dirty="0">
                <a:solidFill>
                  <a:srgbClr val="000000"/>
                </a:solidFill>
              </a:rPr>
              <a:t>, do której dostęp może być uzyskiwany </a:t>
            </a:r>
            <a:r>
              <a:rPr lang="pl-PL" sz="2000" b="1" dirty="0">
                <a:solidFill>
                  <a:srgbClr val="000000"/>
                </a:solidFill>
              </a:rPr>
              <a:t>z punktów dostępu </a:t>
            </a:r>
            <a:r>
              <a:rPr lang="pl-PL" sz="2000" dirty="0">
                <a:solidFill>
                  <a:srgbClr val="000000"/>
                </a:solidFill>
              </a:rPr>
              <a:t>usytuowanych </a:t>
            </a:r>
            <a:r>
              <a:rPr lang="pl-PL" sz="2000" b="1" dirty="0">
                <a:solidFill>
                  <a:srgbClr val="000000"/>
                </a:solidFill>
              </a:rPr>
              <a:t>w jednej </a:t>
            </a:r>
            <a:r>
              <a:rPr lang="pl-PL" sz="2000" dirty="0">
                <a:solidFill>
                  <a:srgbClr val="000000"/>
                </a:solidFill>
              </a:rPr>
              <a:t>strukturze organizacyjnej lub organizacji; </a:t>
            </a:r>
          </a:p>
          <a:p>
            <a:pPr marL="342900" indent="-342900">
              <a:lnSpc>
                <a:spcPct val="150000"/>
              </a:lnSpc>
              <a:buFont typeface="+mj-lt"/>
              <a:buAutoNum type="arabicPeriod" startAt="5"/>
            </a:pPr>
            <a:r>
              <a:rPr lang="pl-PL" sz="2000" b="1" dirty="0">
                <a:solidFill>
                  <a:srgbClr val="000000"/>
                </a:solidFill>
              </a:rPr>
              <a:t>kompatybilność</a:t>
            </a:r>
            <a:r>
              <a:rPr lang="pl-PL" sz="2000" dirty="0">
                <a:solidFill>
                  <a:srgbClr val="000000"/>
                </a:solidFill>
              </a:rPr>
              <a:t> – </a:t>
            </a:r>
            <a:r>
              <a:rPr lang="pl-PL" sz="2000" b="1" dirty="0">
                <a:solidFill>
                  <a:srgbClr val="000000"/>
                </a:solidFill>
              </a:rPr>
              <a:t>właściwość</a:t>
            </a:r>
            <a:r>
              <a:rPr lang="pl-PL" sz="2000" dirty="0">
                <a:solidFill>
                  <a:srgbClr val="000000"/>
                </a:solidFill>
              </a:rPr>
              <a:t> strony internetowej lub aplikacji mobilnej umożliwiająca tej stronie lub aplikacji </a:t>
            </a:r>
            <a:r>
              <a:rPr lang="pl-PL" sz="2000" b="1" dirty="0">
                <a:solidFill>
                  <a:srgbClr val="000000"/>
                </a:solidFill>
              </a:rPr>
              <a:t>współpracę</a:t>
            </a:r>
            <a:r>
              <a:rPr lang="pl-PL" sz="2000" dirty="0">
                <a:solidFill>
                  <a:srgbClr val="000000"/>
                </a:solidFill>
              </a:rPr>
              <a:t> z możliwie największą </a:t>
            </a:r>
            <a:r>
              <a:rPr lang="pl-PL" sz="2000" b="1" dirty="0">
                <a:solidFill>
                  <a:srgbClr val="000000"/>
                </a:solidFill>
              </a:rPr>
              <a:t>liczbą programów</a:t>
            </a:r>
            <a:r>
              <a:rPr lang="pl-PL" sz="2000" dirty="0">
                <a:solidFill>
                  <a:srgbClr val="000000"/>
                </a:solidFill>
              </a:rPr>
              <a:t>, </a:t>
            </a:r>
            <a:r>
              <a:rPr lang="pl-PL" sz="2000" b="1" dirty="0">
                <a:solidFill>
                  <a:srgbClr val="000000"/>
                </a:solidFill>
              </a:rPr>
              <a:t>w tym z narzędziami </a:t>
            </a:r>
            <a:r>
              <a:rPr lang="pl-PL" sz="2000" dirty="0">
                <a:solidFill>
                  <a:srgbClr val="000000"/>
                </a:solidFill>
              </a:rPr>
              <a:t>i programami </a:t>
            </a:r>
            <a:r>
              <a:rPr lang="pl-PL" sz="2000" b="1" dirty="0">
                <a:solidFill>
                  <a:srgbClr val="000000"/>
                </a:solidFill>
              </a:rPr>
              <a:t>wspomagającymi osoby z niepełnosprawnością</a:t>
            </a:r>
            <a:r>
              <a:rPr lang="pl-PL" sz="2000" dirty="0">
                <a:solidFill>
                  <a:srgbClr val="000000"/>
                </a:solidFill>
              </a:rPr>
              <a:t>; </a:t>
            </a:r>
          </a:p>
          <a:p>
            <a:pPr marL="342900" indent="-342900">
              <a:lnSpc>
                <a:spcPct val="150000"/>
              </a:lnSpc>
              <a:buFont typeface="+mj-lt"/>
              <a:buAutoNum type="arabicPeriod" startAt="5"/>
            </a:pPr>
            <a:r>
              <a:rPr lang="pl-PL" sz="2000" b="1" dirty="0">
                <a:solidFill>
                  <a:srgbClr val="000000"/>
                </a:solidFill>
              </a:rPr>
              <a:t>multimedia </a:t>
            </a:r>
            <a:r>
              <a:rPr lang="pl-PL" sz="2000" dirty="0">
                <a:solidFill>
                  <a:srgbClr val="000000"/>
                </a:solidFill>
              </a:rPr>
              <a:t>– </a:t>
            </a:r>
            <a:r>
              <a:rPr lang="pl-PL" sz="2000" b="1" dirty="0">
                <a:solidFill>
                  <a:srgbClr val="000000"/>
                </a:solidFill>
              </a:rPr>
              <a:t>dźwięk, wideo</a:t>
            </a:r>
            <a:r>
              <a:rPr lang="pl-PL" sz="2000" dirty="0">
                <a:solidFill>
                  <a:srgbClr val="000000"/>
                </a:solidFill>
              </a:rPr>
              <a:t>, prezentowane również w sposób interaktywny, lub </a:t>
            </a:r>
            <a:r>
              <a:rPr lang="pl-PL" sz="2000" b="1" dirty="0">
                <a:solidFill>
                  <a:srgbClr val="000000"/>
                </a:solidFill>
              </a:rPr>
              <a:t>połączenie</a:t>
            </a:r>
            <a:r>
              <a:rPr lang="pl-PL" sz="2000" dirty="0">
                <a:solidFill>
                  <a:srgbClr val="000000"/>
                </a:solidFill>
              </a:rPr>
              <a:t> tych form przekazu; </a:t>
            </a:r>
          </a:p>
          <a:p>
            <a:pPr marL="342900" indent="-342900">
              <a:lnSpc>
                <a:spcPct val="150000"/>
              </a:lnSpc>
              <a:buFont typeface="+mj-lt"/>
              <a:buAutoNum type="arabicPeriod" startAt="5"/>
            </a:pPr>
            <a:r>
              <a:rPr lang="pl-PL" sz="2000" b="1" dirty="0">
                <a:solidFill>
                  <a:srgbClr val="000000"/>
                </a:solidFill>
              </a:rPr>
              <a:t>nawigacja</a:t>
            </a:r>
            <a:r>
              <a:rPr lang="pl-PL" sz="2000" dirty="0">
                <a:solidFill>
                  <a:srgbClr val="000000"/>
                </a:solidFill>
              </a:rPr>
              <a:t> – </a:t>
            </a:r>
            <a:r>
              <a:rPr lang="pl-PL" sz="2000" b="1" dirty="0">
                <a:solidFill>
                  <a:srgbClr val="000000"/>
                </a:solidFill>
              </a:rPr>
              <a:t>zespół funkcji obejmujących menu oraz linki </a:t>
            </a:r>
            <a:r>
              <a:rPr lang="pl-PL" sz="2000" dirty="0">
                <a:solidFill>
                  <a:srgbClr val="000000"/>
                </a:solidFill>
              </a:rPr>
              <a:t>do elementów strony internetowej lub aplikacji mobilnej, takich jak nagłówki, listy lub tabele, </a:t>
            </a:r>
            <a:r>
              <a:rPr lang="pl-PL" sz="2000" b="1" dirty="0">
                <a:solidFill>
                  <a:srgbClr val="000000"/>
                </a:solidFill>
              </a:rPr>
              <a:t>pozwalających użytkownikowi na przemieszczanie się </a:t>
            </a:r>
            <a:r>
              <a:rPr lang="pl-PL" sz="2000" dirty="0">
                <a:solidFill>
                  <a:srgbClr val="000000"/>
                </a:solidFill>
              </a:rPr>
              <a:t>między elementami strony internetowej lub aplikacji;</a:t>
            </a:r>
            <a:endParaRPr lang="pl-PL" sz="2000" dirty="0"/>
          </a:p>
        </p:txBody>
      </p:sp>
    </p:spTree>
    <p:extLst>
      <p:ext uri="{BB962C8B-B14F-4D97-AF65-F5344CB8AC3E}">
        <p14:creationId xmlns:p14="http://schemas.microsoft.com/office/powerpoint/2010/main" val="31213673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156000" y="0"/>
            <a:ext cx="9206422" cy="336375"/>
          </a:xfrm>
        </p:spPr>
        <p:txBody>
          <a:bodyPr/>
          <a:lstStyle/>
          <a:p>
            <a:pPr>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Definicje pojęć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4.) (3 z 3) </a:t>
            </a:r>
          </a:p>
        </p:txBody>
      </p:sp>
      <p:sp>
        <p:nvSpPr>
          <p:cNvPr id="2" name="Symbol zastępczy numeru slajdu 1">
            <a:extLst>
              <a:ext uri="{FF2B5EF4-FFF2-40B4-BE49-F238E27FC236}">
                <a16:creationId xmlns:a16="http://schemas.microsoft.com/office/drawing/2014/main" id="{374CA856-35C8-FA53-7616-4FDC868B3FF1}"/>
              </a:ext>
            </a:extLst>
          </p:cNvPr>
          <p:cNvSpPr>
            <a:spLocks noGrp="1"/>
          </p:cNvSpPr>
          <p:nvPr>
            <p:ph type="sldNum" sz="quarter" idx="17"/>
          </p:nvPr>
        </p:nvSpPr>
        <p:spPr>
          <a:xfrm>
            <a:off x="11171755" y="6628413"/>
            <a:ext cx="1020245" cy="215444"/>
          </a:xfrm>
        </p:spPr>
        <p:txBody>
          <a:bodyPr/>
          <a:lstStyle/>
          <a:p>
            <a:fld id="{B6F15528-21DE-4FAA-801E-634DDDAF4B2B}" type="slidenum">
              <a:rPr lang="pl-PL" smtClean="0"/>
              <a:pPr/>
              <a:t>43</a:t>
            </a:fld>
            <a:endParaRPr lang="pl-PL"/>
          </a:p>
        </p:txBody>
      </p:sp>
      <p:sp>
        <p:nvSpPr>
          <p:cNvPr id="10" name="pole tekstowe 9">
            <a:extLst>
              <a:ext uri="{FF2B5EF4-FFF2-40B4-BE49-F238E27FC236}">
                <a16:creationId xmlns:a16="http://schemas.microsoft.com/office/drawing/2014/main" id="{607F810D-8925-4AFF-AABC-46C2D1789CC2}"/>
              </a:ext>
            </a:extLst>
          </p:cNvPr>
          <p:cNvSpPr txBox="1"/>
          <p:nvPr/>
        </p:nvSpPr>
        <p:spPr>
          <a:xfrm>
            <a:off x="156000" y="684000"/>
            <a:ext cx="11790000" cy="3253198"/>
          </a:xfrm>
          <a:prstGeom prst="rect">
            <a:avLst/>
          </a:prstGeom>
          <a:noFill/>
        </p:spPr>
        <p:txBody>
          <a:bodyPr wrap="square">
            <a:spAutoFit/>
          </a:bodyPr>
          <a:lstStyle/>
          <a:p>
            <a:pPr marL="342900" indent="-342900">
              <a:lnSpc>
                <a:spcPct val="150000"/>
              </a:lnSpc>
              <a:buFont typeface="+mj-lt"/>
              <a:buAutoNum type="arabicPeriod" startAt="9"/>
            </a:pPr>
            <a:r>
              <a:rPr lang="pl-PL" sz="2000" b="1" dirty="0">
                <a:solidFill>
                  <a:srgbClr val="000000"/>
                </a:solidFill>
              </a:rPr>
              <a:t>postrzegalność </a:t>
            </a:r>
            <a:r>
              <a:rPr lang="pl-PL" sz="2000" dirty="0">
                <a:solidFill>
                  <a:srgbClr val="000000"/>
                </a:solidFill>
              </a:rPr>
              <a:t>– </a:t>
            </a:r>
            <a:r>
              <a:rPr lang="pl-PL" sz="2000" b="1" dirty="0">
                <a:solidFill>
                  <a:srgbClr val="000000"/>
                </a:solidFill>
              </a:rPr>
              <a:t>właściwość</a:t>
            </a:r>
            <a:r>
              <a:rPr lang="pl-PL" sz="2000" dirty="0">
                <a:solidFill>
                  <a:srgbClr val="000000"/>
                </a:solidFill>
              </a:rPr>
              <a:t> strony internetowej lub aplikacji mobilnej </a:t>
            </a:r>
            <a:r>
              <a:rPr lang="pl-PL" sz="2000" b="1" dirty="0">
                <a:solidFill>
                  <a:srgbClr val="000000"/>
                </a:solidFill>
              </a:rPr>
              <a:t>umożliwiająca jej odbiór przez użytkownika za pomocą zmysłu słuchu, wzroku lub dotyku; </a:t>
            </a:r>
          </a:p>
          <a:p>
            <a:pPr marL="342900" indent="-342900">
              <a:lnSpc>
                <a:spcPct val="150000"/>
              </a:lnSpc>
              <a:buFont typeface="+mj-lt"/>
              <a:buAutoNum type="arabicPeriod" startAt="9"/>
            </a:pPr>
            <a:r>
              <a:rPr lang="pl-PL" sz="2000" b="1" dirty="0">
                <a:solidFill>
                  <a:srgbClr val="000000"/>
                </a:solidFill>
              </a:rPr>
              <a:t> strona internetowa </a:t>
            </a:r>
            <a:r>
              <a:rPr lang="pl-PL" sz="2000" dirty="0">
                <a:solidFill>
                  <a:srgbClr val="000000"/>
                </a:solidFill>
              </a:rPr>
              <a:t>– </a:t>
            </a:r>
            <a:r>
              <a:rPr lang="pl-PL" sz="2000" b="1" dirty="0">
                <a:solidFill>
                  <a:srgbClr val="000000"/>
                </a:solidFill>
              </a:rPr>
              <a:t>zbiór uporządkowanych logicznie</a:t>
            </a:r>
            <a:r>
              <a:rPr lang="pl-PL" sz="2000" dirty="0">
                <a:solidFill>
                  <a:srgbClr val="000000"/>
                </a:solidFill>
              </a:rPr>
              <a:t>, połączonych ze sobą przez nawigację oraz linki, </a:t>
            </a:r>
            <a:r>
              <a:rPr lang="pl-PL" sz="2000" b="1" dirty="0">
                <a:solidFill>
                  <a:srgbClr val="000000"/>
                </a:solidFill>
              </a:rPr>
              <a:t>elementów</a:t>
            </a:r>
            <a:r>
              <a:rPr lang="pl-PL" sz="2000" dirty="0">
                <a:solidFill>
                  <a:srgbClr val="000000"/>
                </a:solidFill>
              </a:rPr>
              <a:t> prezentowanych za pomocą </a:t>
            </a:r>
            <a:r>
              <a:rPr lang="pl-PL" sz="2000" b="1" dirty="0">
                <a:solidFill>
                  <a:srgbClr val="000000"/>
                </a:solidFill>
              </a:rPr>
              <a:t>przeglądarki</a:t>
            </a:r>
            <a:r>
              <a:rPr lang="pl-PL" sz="2000" dirty="0">
                <a:solidFill>
                  <a:srgbClr val="000000"/>
                </a:solidFill>
              </a:rPr>
              <a:t> internetowej </a:t>
            </a:r>
            <a:r>
              <a:rPr lang="pl-PL" sz="2000" b="1" dirty="0">
                <a:solidFill>
                  <a:srgbClr val="000000"/>
                </a:solidFill>
              </a:rPr>
              <a:t>pod jednolitym adresem </a:t>
            </a:r>
            <a:r>
              <a:rPr lang="pl-PL" sz="2000" dirty="0">
                <a:solidFill>
                  <a:srgbClr val="000000"/>
                </a:solidFill>
              </a:rPr>
              <a:t>elektronicznym; </a:t>
            </a:r>
          </a:p>
          <a:p>
            <a:pPr marL="342900" indent="-342900">
              <a:lnSpc>
                <a:spcPct val="150000"/>
              </a:lnSpc>
              <a:buFont typeface="+mj-lt"/>
              <a:buAutoNum type="arabicPeriod" startAt="9"/>
            </a:pPr>
            <a:r>
              <a:rPr lang="pl-PL" sz="2000" b="1" dirty="0">
                <a:solidFill>
                  <a:srgbClr val="000000"/>
                </a:solidFill>
              </a:rPr>
              <a:t> zrozumiałość</a:t>
            </a:r>
            <a:r>
              <a:rPr lang="pl-PL" sz="2000" dirty="0">
                <a:solidFill>
                  <a:srgbClr val="000000"/>
                </a:solidFill>
              </a:rPr>
              <a:t> – </a:t>
            </a:r>
            <a:r>
              <a:rPr lang="pl-PL" sz="2000" b="1" dirty="0">
                <a:solidFill>
                  <a:srgbClr val="000000"/>
                </a:solidFill>
              </a:rPr>
              <a:t>właściwość </a:t>
            </a:r>
            <a:r>
              <a:rPr lang="pl-PL" sz="2000" dirty="0">
                <a:solidFill>
                  <a:srgbClr val="000000"/>
                </a:solidFill>
              </a:rPr>
              <a:t>strony internetowej lub aplikacji mobilnej </a:t>
            </a:r>
            <a:r>
              <a:rPr lang="pl-PL" sz="2000" b="1" dirty="0">
                <a:solidFill>
                  <a:srgbClr val="000000"/>
                </a:solidFill>
              </a:rPr>
              <a:t>umożliwiająca</a:t>
            </a:r>
            <a:r>
              <a:rPr lang="pl-PL" sz="2000" dirty="0">
                <a:solidFill>
                  <a:srgbClr val="000000"/>
                </a:solidFill>
              </a:rPr>
              <a:t> użytkownikowi tych stron i aplikacji </a:t>
            </a:r>
            <a:r>
              <a:rPr lang="pl-PL" sz="2000" b="1" dirty="0">
                <a:solidFill>
                  <a:srgbClr val="000000"/>
                </a:solidFill>
              </a:rPr>
              <a:t>zrozumienie treści i sposobu ich prezentacji.</a:t>
            </a:r>
            <a:endParaRPr lang="pl-PL" sz="2000" b="1" dirty="0"/>
          </a:p>
          <a:p>
            <a:pPr>
              <a:lnSpc>
                <a:spcPct val="140000"/>
              </a:lnSpc>
            </a:pPr>
            <a:endParaRPr lang="pl-PL" sz="2000" dirty="0"/>
          </a:p>
        </p:txBody>
      </p:sp>
    </p:spTree>
    <p:extLst>
      <p:ext uri="{BB962C8B-B14F-4D97-AF65-F5344CB8AC3E}">
        <p14:creationId xmlns:p14="http://schemas.microsoft.com/office/powerpoint/2010/main" val="462864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a:extLst>
              <a:ext uri="{FF2B5EF4-FFF2-40B4-BE49-F238E27FC236}">
                <a16:creationId xmlns:a16="http://schemas.microsoft.com/office/drawing/2014/main" id="{C6093BCC-535E-1765-6F86-13C9E0A083DF}"/>
              </a:ext>
            </a:extLst>
          </p:cNvPr>
          <p:cNvSpPr>
            <a:spLocks noGrp="1"/>
          </p:cNvSpPr>
          <p:nvPr>
            <p:ph type="title"/>
          </p:nvPr>
        </p:nvSpPr>
        <p:spPr>
          <a:xfrm>
            <a:off x="156000" y="-41550"/>
            <a:ext cx="9206422" cy="336375"/>
          </a:xfrm>
        </p:spPr>
        <p:txBody>
          <a:bodyPr/>
          <a:lstStyle/>
          <a:p>
            <a:pPr>
              <a:lnSpc>
                <a:spcPct val="150000"/>
              </a:lnSpc>
            </a:pPr>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Wymagania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5.)</a:t>
            </a:r>
          </a:p>
        </p:txBody>
      </p:sp>
      <p:sp>
        <p:nvSpPr>
          <p:cNvPr id="10" name="pole tekstowe 9">
            <a:extLst>
              <a:ext uri="{FF2B5EF4-FFF2-40B4-BE49-F238E27FC236}">
                <a16:creationId xmlns:a16="http://schemas.microsoft.com/office/drawing/2014/main" id="{607F810D-8925-4AFF-AABC-46C2D1789CC2}"/>
              </a:ext>
            </a:extLst>
          </p:cNvPr>
          <p:cNvSpPr txBox="1"/>
          <p:nvPr/>
        </p:nvSpPr>
        <p:spPr>
          <a:xfrm>
            <a:off x="0" y="832705"/>
            <a:ext cx="11947371" cy="3737946"/>
          </a:xfrm>
          <a:prstGeom prst="rect">
            <a:avLst/>
          </a:prstGeom>
          <a:noFill/>
        </p:spPr>
        <p:txBody>
          <a:bodyPr wrap="square">
            <a:spAutoFit/>
          </a:bodyPr>
          <a:lstStyle/>
          <a:p>
            <a:pPr marL="450850" indent="-273050">
              <a:lnSpc>
                <a:spcPct val="150000"/>
              </a:lnSpc>
              <a:buFont typeface="+mj-lt"/>
              <a:buAutoNum type="arabicPeriod"/>
            </a:pP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Podmiot publiczny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zapewnia dostępność cyfrową</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przez spełnienie przez jego stronę internetową, zarządzane elementy strony internetowej, jego aplikację mobilną lub zarządzane elementy aplikacji mobilnej wymagań określonych w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załączniku do ustawy; </a:t>
            </a:r>
          </a:p>
          <a:p>
            <a:pPr marL="450850" indent="-273050">
              <a:lnSpc>
                <a:spcPct val="150000"/>
              </a:lnSpc>
              <a:buFont typeface="+mj-lt"/>
              <a:buAutoNum type="arabicPeriod"/>
            </a:pP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Dostępność cyfrowa strony internetowej i aplikacji mobilnej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polega na zapewnieniu ich funkcjonalności</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kompatybilności, postrzegalności i zrozumiałości</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a:t>
            </a:r>
          </a:p>
          <a:p>
            <a:pPr marL="450850" indent="-273050">
              <a:lnSpc>
                <a:spcPct val="150000"/>
              </a:lnSpc>
              <a:buFont typeface="+mj-lt"/>
              <a:buAutoNum type="arabicPeriod"/>
            </a:pP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Wymagania określone w załączniku do ustawy uznaje się za spełnione, gdy podmiot publiczny zapewnia dostępność cyfrową z uwzględnieniem wymagań określonych w pkt 9, 10 i 11 Polskiej Normy wprowadzającej normę ETSI EN 301 549 V3.2.1:2021.</a:t>
            </a:r>
          </a:p>
        </p:txBody>
      </p:sp>
      <p:sp>
        <p:nvSpPr>
          <p:cNvPr id="2" name="Prostokąt 1" descr="&quot; &quot;">
            <a:extLst>
              <a:ext uri="{FF2B5EF4-FFF2-40B4-BE49-F238E27FC236}">
                <a16:creationId xmlns:a16="http://schemas.microsoft.com/office/drawing/2014/main" id="{34578C2C-F5B5-C288-82AB-1C50A176460C}"/>
              </a:ext>
            </a:extLst>
          </p:cNvPr>
          <p:cNvSpPr/>
          <p:nvPr/>
        </p:nvSpPr>
        <p:spPr>
          <a:xfrm>
            <a:off x="4227000" y="5325776"/>
            <a:ext cx="7965000" cy="699519"/>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Załącznik do ustawy został przedstawiony w pkt. dostępność cyfrowa</a:t>
            </a:r>
            <a:endParaRPr lang="en-US" sz="2000" dirty="0"/>
          </a:p>
        </p:txBody>
      </p:sp>
      <p:sp>
        <p:nvSpPr>
          <p:cNvPr id="4" name="Symbol zastępczy numeru slajdu 3">
            <a:extLst>
              <a:ext uri="{FF2B5EF4-FFF2-40B4-BE49-F238E27FC236}">
                <a16:creationId xmlns:a16="http://schemas.microsoft.com/office/drawing/2014/main" id="{D4C21CB8-A2CC-D9D2-928D-11BC93D895A7}"/>
              </a:ext>
            </a:extLst>
          </p:cNvPr>
          <p:cNvSpPr>
            <a:spLocks noGrp="1"/>
          </p:cNvSpPr>
          <p:nvPr>
            <p:ph type="sldNum" sz="quarter" idx="17"/>
          </p:nvPr>
        </p:nvSpPr>
        <p:spPr>
          <a:xfrm>
            <a:off x="11171755" y="6638076"/>
            <a:ext cx="1020245" cy="215444"/>
          </a:xfrm>
        </p:spPr>
        <p:txBody>
          <a:bodyPr/>
          <a:lstStyle/>
          <a:p>
            <a:fld id="{B6F15528-21DE-4FAA-801E-634DDDAF4B2B}" type="slidenum">
              <a:rPr lang="pl-PL" smtClean="0"/>
              <a:pPr/>
              <a:t>44</a:t>
            </a:fld>
            <a:endParaRPr lang="pl-PL" dirty="0"/>
          </a:p>
        </p:txBody>
      </p:sp>
      <p:pic>
        <p:nvPicPr>
          <p:cNvPr id="3" name="Obraz 2">
            <a:extLst>
              <a:ext uri="{FF2B5EF4-FFF2-40B4-BE49-F238E27FC236}">
                <a16:creationId xmlns:a16="http://schemas.microsoft.com/office/drawing/2014/main" id="{11F89DC6-59BE-0F89-A380-E650460CF5AB}"/>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4227000" y="5252678"/>
            <a:ext cx="772617" cy="772617"/>
          </a:xfrm>
          <a:prstGeom prst="rect">
            <a:avLst/>
          </a:prstGeom>
        </p:spPr>
      </p:pic>
    </p:spTree>
    <p:extLst>
      <p:ext uri="{BB962C8B-B14F-4D97-AF65-F5344CB8AC3E}">
        <p14:creationId xmlns:p14="http://schemas.microsoft.com/office/powerpoint/2010/main" val="17996290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6000" y="127020"/>
            <a:ext cx="9206422" cy="336375"/>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Publikacja informacji dostępnych cyfrowo</a:t>
            </a:r>
            <a:endParaRPr lang="pl-PL" sz="3600" b="1"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7886" y="1105207"/>
            <a:ext cx="11922480" cy="2233794"/>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7188" indent="-177800">
              <a:lnSpc>
                <a:spcPct val="150000"/>
              </a:lnSpc>
              <a:spcBef>
                <a:spcPts val="0"/>
              </a:spcBef>
              <a:buFont typeface="Wingdings" panose="05000000000000000000" pitchFamily="2" charset="2"/>
              <a:buChar char="§"/>
            </a:pP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w przypadku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gdy podmiot publiczny publikuje informacje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na stronie internetowej lub w aplikacji mobilnej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innej niż jego strona internetowa lub aplikacja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mobilna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i informacje te nie spełniają wymagań dostępności cyfrowej</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 podmiot ten publikuje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te same informacje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na wybranej spośród posiadanych przez siebie stron internetowych lub aplikacji mobilnych, </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w sposób dostępny cyfrowo </a:t>
            </a:r>
            <a:r>
              <a:rPr lang="pl-PL" sz="2000" dirty="0">
                <a:solidFill>
                  <a:srgbClr val="000000"/>
                </a:solidFill>
                <a:latin typeface="Calibri" panose="020F0502020204030204" pitchFamily="34" charset="0"/>
                <a:ea typeface="Calibri" panose="020F0502020204030204" pitchFamily="34" charset="0"/>
                <a:cs typeface="Calibri" panose="020F0502020204030204" pitchFamily="34" charset="0"/>
              </a:rPr>
              <a:t>(art. 6)</a:t>
            </a:r>
            <a:r>
              <a:rPr lang="pl-PL" sz="20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4" name="Prostokąt 3" descr="&quot; &quot;">
            <a:extLst>
              <a:ext uri="{FF2B5EF4-FFF2-40B4-BE49-F238E27FC236}">
                <a16:creationId xmlns:a16="http://schemas.microsoft.com/office/drawing/2014/main" id="{9E896130-1960-001D-1130-2A5E10CA0FC4}"/>
              </a:ext>
            </a:extLst>
          </p:cNvPr>
          <p:cNvSpPr/>
          <p:nvPr/>
        </p:nvSpPr>
        <p:spPr>
          <a:xfrm>
            <a:off x="3436680" y="4959000"/>
            <a:ext cx="8763000" cy="1017496"/>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Treści publikowane w mediach społecznościowych powinny być dostępne cyfrowo, jeśli nie są -  to wersja dostępna powinna być na stronie podmiotu</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635F10C6-994B-FE6E-7596-FA063D63B4DD}"/>
              </a:ext>
            </a:extLst>
          </p:cNvPr>
          <p:cNvSpPr>
            <a:spLocks noGrp="1"/>
          </p:cNvSpPr>
          <p:nvPr>
            <p:ph type="sldNum" sz="quarter" idx="17"/>
          </p:nvPr>
        </p:nvSpPr>
        <p:spPr>
          <a:xfrm>
            <a:off x="11157886" y="6642556"/>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45</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5" name="Obraz 4">
            <a:extLst>
              <a:ext uri="{FF2B5EF4-FFF2-40B4-BE49-F238E27FC236}">
                <a16:creationId xmlns:a16="http://schemas.microsoft.com/office/drawing/2014/main" id="{A5E21706-CBA7-EA33-269C-AB5B7698CF6C}"/>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3436680" y="5081439"/>
            <a:ext cx="772617" cy="772617"/>
          </a:xfrm>
          <a:prstGeom prst="rect">
            <a:avLst/>
          </a:prstGeom>
        </p:spPr>
      </p:pic>
    </p:spTree>
    <p:extLst>
      <p:ext uri="{BB962C8B-B14F-4D97-AF65-F5344CB8AC3E}">
        <p14:creationId xmlns:p14="http://schemas.microsoft.com/office/powerpoint/2010/main" val="3683975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6000" y="-81000"/>
            <a:ext cx="9299422" cy="864000"/>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Deklaracja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10) (1 z 5)</a:t>
            </a:r>
            <a:endParaRPr lang="pl-PL" sz="36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1B832F96-DDB6-CA5F-0905-A7BD10EB37F2}"/>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46</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0" y="783000"/>
            <a:ext cx="11901000" cy="486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522288" indent="-250825">
              <a:lnSpc>
                <a:spcPct val="150000"/>
              </a:lnSpc>
              <a:spcBef>
                <a:spcPts val="600"/>
              </a:spcBef>
              <a:buFont typeface="+mj-lt"/>
              <a:buAutoNum type="arabicPeriod"/>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Podmiot publiczny sporządza w sposób dostępny cyfrowo deklarację dostępności dla każdej wersji językowej strony internetowej lub aplikacji mobilnej, w języku wersji strony internetowej lub aplikacji mobilnej, do której się odnosi.</a:t>
            </a:r>
          </a:p>
          <a:p>
            <a:pPr marL="522288" indent="-250825">
              <a:lnSpc>
                <a:spcPct val="150000"/>
              </a:lnSpc>
              <a:spcBef>
                <a:spcPts val="600"/>
              </a:spcBef>
              <a:buFont typeface="+mj-lt"/>
              <a:buAutoNum type="arabicPeriod"/>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Deklarację dostępności sporządza się z wykorzystaniem wzoru określonego w załączniku do decyzji wykonawczej Komisji (UE) 2018/1523 z dnia 11 października 2018 r. ustanawiającej wzór oświadczenia </a:t>
            </a:r>
            <a:b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w sprawie dostępności zgodnie z dyrektywą Parlamentu Europejskiego i Rady (UE) 2016/2102 w sprawie dostępności stron internetowych i mobilnych aplikacji organów sektora publicznego, zwanej dalej "decyzją wykonawczą 2018/1523".</a:t>
            </a:r>
          </a:p>
          <a:p>
            <a:pPr marL="522288" indent="-250825">
              <a:lnSpc>
                <a:spcPct val="150000"/>
              </a:lnSpc>
              <a:spcBef>
                <a:spcPts val="600"/>
              </a:spcBef>
              <a:buFont typeface="+mj-lt"/>
              <a:buAutoNum type="arabicPeriod"/>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Deklaracja dostępności zawiera elementy, o których mowa w sekcji 1 załącznika do decyzji wykonawczej 2018/1523.</a:t>
            </a:r>
          </a:p>
          <a:p>
            <a:pPr marL="357188" indent="-177800">
              <a:lnSpc>
                <a:spcPct val="150000"/>
              </a:lnSpc>
              <a:spcBef>
                <a:spcPts val="0"/>
              </a:spcBef>
              <a:buFont typeface="Wingdings" panose="05000000000000000000" pitchFamily="2" charset="2"/>
              <a:buChar char="§"/>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915892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0"/>
            <a:ext cx="9299422" cy="729000"/>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Deklaracja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10) (2 z 5)</a:t>
            </a:r>
            <a:endParaRPr lang="pl-PL" sz="36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80DE6344-F136-9AF5-60D2-A7C3AE9D5E5E}"/>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47</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123669" y="909000"/>
            <a:ext cx="11822331" cy="459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271463" indent="-271463">
              <a:lnSpc>
                <a:spcPct val="150000"/>
              </a:lnSpc>
              <a:spcBef>
                <a:spcPts val="600"/>
              </a:spcBef>
              <a:buFont typeface="+mj-lt"/>
              <a:buAutoNum type="arabicPeriod" startAt="4"/>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Deklaracja dostępności zawiera ponadto:</a:t>
            </a:r>
          </a:p>
          <a:p>
            <a:pPr marL="536575" indent="-265113">
              <a:lnSpc>
                <a:spcPct val="150000"/>
              </a:lnSpc>
              <a:spcBef>
                <a:spcPts val="600"/>
              </a:spcBef>
              <a:buFont typeface="+mj-lt"/>
              <a:buAutoNum type="arabicParenR"/>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datę publikacji strony internetowej lub aplikacji mobilnej;</a:t>
            </a:r>
          </a:p>
          <a:p>
            <a:pPr marL="536575" indent="-265113">
              <a:lnSpc>
                <a:spcPct val="150000"/>
              </a:lnSpc>
              <a:spcBef>
                <a:spcPts val="600"/>
              </a:spcBef>
              <a:buFont typeface="+mj-lt"/>
              <a:buAutoNum type="arabicParenR"/>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datę ostatniej aktualizacji strony internetowej lub aplikacji mobilnej, po dokonaniu istotnej zmiany jej zawartości, polegającej w szczególności na zmianie wyglądu lub struktury prezentowanych informacji lub zmianie sposobu publikowania informacji;</a:t>
            </a:r>
          </a:p>
          <a:p>
            <a:pPr marL="536575" indent="-265113">
              <a:lnSpc>
                <a:spcPct val="150000"/>
              </a:lnSpc>
              <a:spcBef>
                <a:spcPts val="600"/>
              </a:spcBef>
              <a:buFont typeface="+mj-lt"/>
              <a:buAutoNum type="arabicParenR"/>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informację lub link do informacji o sposobie dokonania oceny dostępności cyfrowej;</a:t>
            </a:r>
          </a:p>
          <a:p>
            <a:pPr marL="536575" indent="-265113">
              <a:lnSpc>
                <a:spcPct val="150000"/>
              </a:lnSpc>
              <a:spcBef>
                <a:spcPts val="600"/>
              </a:spcBef>
              <a:buFont typeface="+mj-lt"/>
              <a:buAutoNum type="arabicParenR"/>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dane teleadresowe siedziby podmiotu publicznego wraz ze wskazaniem danych kontaktowych osoby lub komórki organizacyjnej wyznaczonej do realizacji spraw w zakresie dostępności cyfrowej w tym podmiocie publicznym;</a:t>
            </a:r>
          </a:p>
          <a:p>
            <a:pPr>
              <a:lnSpc>
                <a:spcPct val="150000"/>
              </a:lnSpc>
              <a:spcBef>
                <a:spcPts val="600"/>
              </a:spcBef>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943267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A8EEE-D80C-7D45-3FED-7A88F5DA078D}"/>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9988CBE4-8B38-FF68-6D36-9B315A5040C5}"/>
              </a:ext>
            </a:extLst>
          </p:cNvPr>
          <p:cNvSpPr>
            <a:spLocks noGrp="1"/>
          </p:cNvSpPr>
          <p:nvPr>
            <p:ph type="title"/>
          </p:nvPr>
        </p:nvSpPr>
        <p:spPr>
          <a:xfrm>
            <a:off x="110999" y="13474"/>
            <a:ext cx="9299422" cy="729000"/>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Deklaracja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10) (3 z 5)</a:t>
            </a:r>
            <a:endParaRPr lang="pl-PL" sz="36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5FE2ACAE-2136-7471-3BC7-7F8119FD0D8C}"/>
              </a:ext>
            </a:extLst>
          </p:cNvPr>
          <p:cNvSpPr>
            <a:spLocks noGrp="1"/>
          </p:cNvSpPr>
          <p:nvPr>
            <p:ph type="sldNum" sz="quarter" idx="17"/>
          </p:nvPr>
        </p:nvSpPr>
        <p:spPr>
          <a:xfrm>
            <a:off x="11171755" y="6634225"/>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48</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9C4F6069-332C-2DDA-522E-AC3FC7FFFD60}"/>
              </a:ext>
            </a:extLst>
          </p:cNvPr>
          <p:cNvSpPr txBox="1">
            <a:spLocks/>
          </p:cNvSpPr>
          <p:nvPr/>
        </p:nvSpPr>
        <p:spPr>
          <a:xfrm>
            <a:off x="291000" y="819000"/>
            <a:ext cx="11655000" cy="495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614362" indent="-342900">
              <a:lnSpc>
                <a:spcPct val="150000"/>
              </a:lnSpc>
              <a:spcBef>
                <a:spcPts val="600"/>
              </a:spcBef>
              <a:buFont typeface="+mj-lt"/>
              <a:buAutoNum type="arabicParenR" startAt="5"/>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informacje na temat utworzonych na stronie internetowej lub w aplikacji mobilnej niestandardowych skrótów klawiszowych służących przemieszczaniu się po elementach strony internetowej lub elementach aplikacji mobilnej i uruchamianiu funkcji dostępnych na stronie internetowej lub w aplikacji mobilnej;</a:t>
            </a:r>
          </a:p>
          <a:p>
            <a:pPr marL="628650" indent="-357188">
              <a:lnSpc>
                <a:spcPct val="150000"/>
              </a:lnSpc>
              <a:spcBef>
                <a:spcPts val="0"/>
              </a:spcBef>
              <a:buFont typeface="+mj-lt"/>
              <a:buAutoNum type="arabicParenR" startAt="6"/>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informację lub link do informacji o dostępności architektonicznej siedziby podmiotu publicznego dla osób </a:t>
            </a:r>
            <a:b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z niepełnosprawnością;</a:t>
            </a:r>
          </a:p>
          <a:p>
            <a:pPr marL="628650" indent="-357188">
              <a:lnSpc>
                <a:spcPct val="150000"/>
              </a:lnSpc>
              <a:spcBef>
                <a:spcPts val="0"/>
              </a:spcBef>
              <a:buFont typeface="+mj-lt"/>
              <a:buAutoNum type="arabicParenR" startAt="6"/>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informację o dostępności tłumacza języka migowego za pośrednictwem środków komunikacji elektronicznej wraz z informacją o metodach umożliwiających skorzystanie z tej funkcji albo informację </a:t>
            </a:r>
            <a:b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o jej braku;</a:t>
            </a:r>
          </a:p>
          <a:p>
            <a:pPr marL="628650" indent="-357188">
              <a:lnSpc>
                <a:spcPct val="150000"/>
              </a:lnSpc>
              <a:spcBef>
                <a:spcPts val="0"/>
              </a:spcBef>
              <a:buFont typeface="+mj-lt"/>
              <a:buAutoNum type="arabicParenR" startAt="6"/>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w przypadku strony internetowej - link do strony internetowej, z której można pobrać aplikację mobilną </a:t>
            </a:r>
            <a:b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 deklarację dostępności tej aplikacji mobilnej, jeżeli podmiot publiczny posiada aplikację mobilną;</a:t>
            </a:r>
          </a:p>
          <a:p>
            <a:pPr marL="614362" indent="-342900">
              <a:lnSpc>
                <a:spcPct val="150000"/>
              </a:lnSpc>
              <a:spcBef>
                <a:spcPts val="600"/>
              </a:spcBef>
              <a:buFont typeface="+mj-lt"/>
              <a:buAutoNum type="arabicParenR" startAt="5"/>
            </a:pPr>
            <a:endPar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endParaRPr>
          </a:p>
          <a:p>
            <a:pPr>
              <a:lnSpc>
                <a:spcPct val="150000"/>
              </a:lnSpc>
              <a:spcBef>
                <a:spcPts val="600"/>
              </a:spcBef>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 </a:t>
            </a:r>
          </a:p>
          <a:p>
            <a:pPr indent="-457200">
              <a:lnSpc>
                <a:spcPct val="150000"/>
              </a:lnSpc>
              <a:spcBef>
                <a:spcPts val="600"/>
              </a:spcBef>
              <a:buFont typeface="Wingdings" panose="05000000000000000000" pitchFamily="2" charset="2"/>
              <a:buChar char="§"/>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81145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1"/>
            <a:ext cx="9299422" cy="766381"/>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Deklaracja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10) (4 z 5)</a:t>
            </a:r>
            <a:endParaRPr lang="pl-PL" sz="3600"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96874" y="880749"/>
            <a:ext cx="11759126" cy="3600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808038" indent="-450850">
              <a:lnSpc>
                <a:spcPct val="150000"/>
              </a:lnSpc>
              <a:spcBef>
                <a:spcPts val="600"/>
              </a:spcBef>
              <a:buFont typeface="+mj-lt"/>
              <a:buAutoNum type="arabicParenR" startAt="9"/>
              <a:tabLst>
                <a:tab pos="808038"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informację o możliwości powiadomienia podmiotu publicznego o braku dostępności cyfrowej; </a:t>
            </a:r>
          </a:p>
          <a:p>
            <a:pPr marL="808038" indent="-450850">
              <a:lnSpc>
                <a:spcPct val="150000"/>
              </a:lnSpc>
              <a:spcBef>
                <a:spcPts val="600"/>
              </a:spcBef>
              <a:buFont typeface="+mj-lt"/>
              <a:buAutoNum type="arabicParenR" startAt="9"/>
              <a:tabLst>
                <a:tab pos="808038"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link do strony internetowej Rzecznika Praw Obywatelskich.</a:t>
            </a:r>
          </a:p>
          <a:p>
            <a:pPr marL="342900" indent="-257175">
              <a:lnSpc>
                <a:spcPct val="150000"/>
              </a:lnSpc>
              <a:spcBef>
                <a:spcPts val="600"/>
              </a:spcBef>
              <a:buFont typeface="+mj-lt"/>
              <a:buAutoNum type="arabicPeriod" startAt="5"/>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Deklaracja dostępności aplikacji mobilnej zawiera dodatkowo wskazanie adresu elektronicznego, pod którym możliwe jest pobranie i zainstalowanie danej aplikacji mobilnej.</a:t>
            </a:r>
          </a:p>
          <a:p>
            <a:pPr marL="342900" indent="-257175">
              <a:lnSpc>
                <a:spcPct val="150000"/>
              </a:lnSpc>
              <a:spcBef>
                <a:spcPts val="600"/>
              </a:spcBef>
              <a:buFont typeface="+mj-lt"/>
              <a:buAutoNum type="arabicPeriod" startAt="5"/>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Deklaracja dostępności może zawierać także informacje, o których mowa w pkt 1, 2, 5 i 7 sekcji 2 załącznika do decyzji wykonawczej 2018/1523.</a:t>
            </a:r>
          </a:p>
          <a:p>
            <a:pPr>
              <a:lnSpc>
                <a:spcPct val="150000"/>
              </a:lnSpc>
              <a:spcBef>
                <a:spcPts val="600"/>
              </a:spcBef>
            </a:pPr>
            <a:endPar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endParaRPr>
          </a:p>
          <a:p>
            <a:pPr indent="-457200">
              <a:lnSpc>
                <a:spcPct val="150000"/>
              </a:lnSpc>
              <a:spcBef>
                <a:spcPts val="600"/>
              </a:spcBef>
              <a:buFont typeface="Wingdings" panose="05000000000000000000" pitchFamily="2" charset="2"/>
              <a:buChar char="§"/>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Prostokąt 4" descr="&quot; &quot;">
            <a:extLst>
              <a:ext uri="{FF2B5EF4-FFF2-40B4-BE49-F238E27FC236}">
                <a16:creationId xmlns:a16="http://schemas.microsoft.com/office/drawing/2014/main" id="{E11EE474-F8D6-FB14-084B-1B99DA345513}"/>
              </a:ext>
            </a:extLst>
          </p:cNvPr>
          <p:cNvSpPr/>
          <p:nvPr/>
        </p:nvSpPr>
        <p:spPr>
          <a:xfrm>
            <a:off x="3429000" y="4773035"/>
            <a:ext cx="8763000" cy="1312619"/>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Podmioty publiczne dokonują przeglądu i aktualizacji deklaracji dostępności do dnia 31 marca każdego roku oraz niezwłocznie w każdym przypadku, gdy strona internetowa lub aplikacja mobilna podlega zmianom mogącym mieć wpływ na jej dostępność cyfrową</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sp>
        <p:nvSpPr>
          <p:cNvPr id="8" name="Symbol zastępczy numeru slajdu 7">
            <a:extLst>
              <a:ext uri="{FF2B5EF4-FFF2-40B4-BE49-F238E27FC236}">
                <a16:creationId xmlns:a16="http://schemas.microsoft.com/office/drawing/2014/main" id="{98F97EB4-5CAF-ED25-F812-9E4ADE74D0FB}"/>
              </a:ext>
            </a:extLst>
          </p:cNvPr>
          <p:cNvSpPr>
            <a:spLocks noGrp="1"/>
          </p:cNvSpPr>
          <p:nvPr>
            <p:ph type="sldNum" sz="quarter" idx="17"/>
          </p:nvPr>
        </p:nvSpPr>
        <p:spPr>
          <a:xfrm>
            <a:off x="11171755" y="6641476"/>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49</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7" name="Obraz 6">
            <a:extLst>
              <a:ext uri="{FF2B5EF4-FFF2-40B4-BE49-F238E27FC236}">
                <a16:creationId xmlns:a16="http://schemas.microsoft.com/office/drawing/2014/main" id="{7D11161A-A1C3-3500-9B01-4143DC4D40EF}"/>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3429001" y="4778223"/>
            <a:ext cx="772617" cy="772617"/>
          </a:xfrm>
          <a:prstGeom prst="rect">
            <a:avLst/>
          </a:prstGeom>
        </p:spPr>
      </p:pic>
    </p:spTree>
    <p:extLst>
      <p:ext uri="{BB962C8B-B14F-4D97-AF65-F5344CB8AC3E}">
        <p14:creationId xmlns:p14="http://schemas.microsoft.com/office/powerpoint/2010/main" val="2873972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3E419B2F-F017-035D-4257-E09FF3759C0A}"/>
              </a:ext>
            </a:extLst>
          </p:cNvPr>
          <p:cNvSpPr txBox="1">
            <a:spLocks noGrp="1"/>
          </p:cNvSpPr>
          <p:nvPr>
            <p:ph type="title" idx="4294967295"/>
          </p:nvPr>
        </p:nvSpPr>
        <p:spPr>
          <a:xfrm>
            <a:off x="0" y="0"/>
            <a:ext cx="9363075" cy="584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Zasięg rąk</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156000" y="582548"/>
            <a:ext cx="11250000" cy="2352952"/>
          </a:xfrm>
          <a:prstGeom prst="rect">
            <a:avLst/>
          </a:prstGeom>
          <a:noFill/>
        </p:spPr>
        <p:txBody>
          <a:bodyPr wrap="square">
            <a:spAutoFit/>
          </a:bodyPr>
          <a:lstStyle/>
          <a:p>
            <a:pPr algn="l">
              <a:lnSpc>
                <a:spcPct val="150000"/>
              </a:lnSpc>
            </a:pPr>
            <a:r>
              <a:rPr lang="pl-PL" sz="2000" dirty="0">
                <a:latin typeface="Calibri" panose="020F0502020204030204" pitchFamily="34" charset="0"/>
                <a:ea typeface="Calibri" panose="020F0502020204030204" pitchFamily="34" charset="0"/>
                <a:cs typeface="Calibri" panose="020F0502020204030204" pitchFamily="34" charset="0"/>
              </a:rPr>
              <a:t>Pomiary antropometryczne określiły przeciętny zasięg rąk dorosłej osoby siedzącej na wózku inwalidzkim, który wynosi maksymalnie:</a:t>
            </a:r>
          </a:p>
          <a:p>
            <a:pPr marL="232172" indent="-232172">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137 cm – zasięg boczny;</a:t>
            </a:r>
          </a:p>
          <a:p>
            <a:pPr marL="232172" indent="-232172">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122 cm – zasięg przedni;</a:t>
            </a:r>
          </a:p>
          <a:p>
            <a:pPr marL="232172" indent="-232172">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40 cm – 110 cm zasięg komfortowy.</a:t>
            </a:r>
          </a:p>
        </p:txBody>
      </p:sp>
      <p:pic>
        <p:nvPicPr>
          <p:cNvPr id="11" name="Obraz 10" descr="Schemat wymiarów dotyczących zasięgu rąk osoby poruszającej się na wózku">
            <a:extLst>
              <a:ext uri="{FF2B5EF4-FFF2-40B4-BE49-F238E27FC236}">
                <a16:creationId xmlns:a16="http://schemas.microsoft.com/office/drawing/2014/main" id="{9EFEE7BF-9293-041D-5D20-DAE8CAA2C0DC}"/>
              </a:ext>
            </a:extLst>
          </p:cNvPr>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Effect>
                      <a14:brightnessContrast bright="2000" contrast="-35000"/>
                    </a14:imgEffect>
                  </a14:imgLayer>
                </a14:imgProps>
              </a:ext>
            </a:extLst>
          </a:blip>
          <a:stretch>
            <a:fillRect/>
          </a:stretch>
        </p:blipFill>
        <p:spPr>
          <a:xfrm>
            <a:off x="4224364" y="1449000"/>
            <a:ext cx="7815407" cy="3828629"/>
          </a:xfrm>
          <a:prstGeom prst="rect">
            <a:avLst/>
          </a:prstGeom>
        </p:spPr>
      </p:pic>
      <p:sp>
        <p:nvSpPr>
          <p:cNvPr id="6" name="pole tekstowe 5">
            <a:extLst>
              <a:ext uri="{FF2B5EF4-FFF2-40B4-BE49-F238E27FC236}">
                <a16:creationId xmlns:a16="http://schemas.microsoft.com/office/drawing/2014/main" id="{2D4D278C-43F5-9419-496E-A62C20EF438C}"/>
              </a:ext>
            </a:extLst>
          </p:cNvPr>
          <p:cNvSpPr txBox="1"/>
          <p:nvPr/>
        </p:nvSpPr>
        <p:spPr>
          <a:xfrm>
            <a:off x="157509" y="5724000"/>
            <a:ext cx="9941017" cy="276999"/>
          </a:xfrm>
          <a:prstGeom prst="rect">
            <a:avLst/>
          </a:prstGeom>
          <a:noFill/>
        </p:spPr>
        <p:txBody>
          <a:bodyPr wrap="square">
            <a:spAutoFit/>
          </a:bodyPr>
          <a:lstStyle/>
          <a:p>
            <a:pPr algn="l" rtl="0"/>
            <a:r>
              <a:rPr lang="en-US" sz="1200" dirty="0"/>
              <a:t>Norma ISO 21542:2011 ‚‚Building construction – Accessibility of the built environment </a:t>
            </a:r>
            <a:r>
              <a:rPr lang="en-US" sz="1200" dirty="0" err="1"/>
              <a:t>oraz</a:t>
            </a:r>
            <a:r>
              <a:rPr lang="en-US" sz="1200" dirty="0"/>
              <a:t> American with Disability Act. Standards for Accessible Design”</a:t>
            </a:r>
            <a:endParaRPr lang="pl-PL" sz="1200" dirty="0"/>
          </a:p>
        </p:txBody>
      </p:sp>
      <p:sp>
        <p:nvSpPr>
          <p:cNvPr id="4" name="Symbol zastępczy numeru slajdu 3">
            <a:extLst>
              <a:ext uri="{FF2B5EF4-FFF2-40B4-BE49-F238E27FC236}">
                <a16:creationId xmlns:a16="http://schemas.microsoft.com/office/drawing/2014/main" id="{AAE220C5-25EF-1CD9-AC88-E5F7B17BECD3}"/>
              </a:ext>
            </a:extLst>
          </p:cNvPr>
          <p:cNvSpPr>
            <a:spLocks noGrp="1"/>
          </p:cNvSpPr>
          <p:nvPr>
            <p:ph type="sldNum" sz="quarter" idx="12"/>
          </p:nvPr>
        </p:nvSpPr>
        <p:spPr>
          <a:xfrm>
            <a:off x="9962293" y="6492875"/>
            <a:ext cx="2228850" cy="365125"/>
          </a:xfrm>
        </p:spPr>
        <p:txBody>
          <a:bodyPr/>
          <a:lstStyle/>
          <a:p>
            <a:fld id="{C0DE7FCD-74FC-4D3A-9665-54A6D3DBFCED}" type="slidenum">
              <a:rPr lang="pl-PL" smtClean="0"/>
              <a:t>5</a:t>
            </a:fld>
            <a:endParaRPr lang="pl-PL" dirty="0"/>
          </a:p>
        </p:txBody>
      </p:sp>
    </p:spTree>
    <p:extLst>
      <p:ext uri="{BB962C8B-B14F-4D97-AF65-F5344CB8AC3E}">
        <p14:creationId xmlns:p14="http://schemas.microsoft.com/office/powerpoint/2010/main" val="13022136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1000" y="-36000"/>
            <a:ext cx="9299422" cy="729000"/>
          </a:xfrm>
        </p:spPr>
        <p:txBody>
          <a:bodyPr/>
          <a:lstStyle/>
          <a:p>
            <a:r>
              <a:rPr lang="pl-PL" sz="3600" b="1" dirty="0">
                <a:solidFill>
                  <a:srgbClr val="000000"/>
                </a:solidFill>
                <a:latin typeface="Calibri" panose="020F0502020204030204" pitchFamily="34" charset="0"/>
                <a:ea typeface="Calibri" panose="020F0502020204030204" pitchFamily="34" charset="0"/>
                <a:cs typeface="Calibri" panose="020F0502020204030204" pitchFamily="34" charset="0"/>
              </a:rPr>
              <a:t>Deklaracja dostępności </a:t>
            </a:r>
            <a:r>
              <a:rPr lang="pl-PL" sz="3600" dirty="0">
                <a:solidFill>
                  <a:srgbClr val="000000"/>
                </a:solidFill>
                <a:latin typeface="Calibri" panose="020F0502020204030204" pitchFamily="34" charset="0"/>
                <a:ea typeface="Calibri" panose="020F0502020204030204" pitchFamily="34" charset="0"/>
                <a:cs typeface="Calibri" panose="020F0502020204030204" pitchFamily="34" charset="0"/>
              </a:rPr>
              <a:t>(art. 10) (5 z 5)</a:t>
            </a:r>
            <a:endParaRPr lang="pl-PL" sz="3600" dirty="0">
              <a:latin typeface="Calibri" panose="020F0502020204030204" pitchFamily="34" charset="0"/>
              <a:ea typeface="Calibri" panose="020F0502020204030204" pitchFamily="34" charset="0"/>
              <a:cs typeface="Calibri" panose="020F0502020204030204" pitchFamily="34" charset="0"/>
            </a:endParaRPr>
          </a:p>
        </p:txBody>
      </p:sp>
      <p:sp>
        <p:nvSpPr>
          <p:cNvPr id="3" name="Symbol zastępczy numeru slajdu 2">
            <a:extLst>
              <a:ext uri="{FF2B5EF4-FFF2-40B4-BE49-F238E27FC236}">
                <a16:creationId xmlns:a16="http://schemas.microsoft.com/office/drawing/2014/main" id="{E5A71C78-01FC-319F-C5BD-62DD1202AA20}"/>
              </a:ext>
            </a:extLst>
          </p:cNvPr>
          <p:cNvSpPr>
            <a:spLocks noGrp="1"/>
          </p:cNvSpPr>
          <p:nvPr>
            <p:ph type="sldNum" sz="quarter" idx="17"/>
          </p:nvPr>
        </p:nvSpPr>
        <p:spPr>
          <a:xfrm>
            <a:off x="11168789" y="6642556"/>
            <a:ext cx="1020245" cy="215444"/>
          </a:xfrm>
        </p:spPr>
        <p:txBody>
          <a:bodyPr/>
          <a:lstStyle/>
          <a:p>
            <a:fld id="{B6F15528-21DE-4FAA-801E-634DDDAF4B2B}" type="slidenum">
              <a:rPr lang="pl-PL" smtClean="0">
                <a:latin typeface="Calibri" panose="020F0502020204030204" pitchFamily="34" charset="0"/>
                <a:ea typeface="Calibri" panose="020F0502020204030204" pitchFamily="34" charset="0"/>
                <a:cs typeface="Calibri" panose="020F0502020204030204" pitchFamily="34" charset="0"/>
              </a:rPr>
              <a:pPr/>
              <a:t>50</a:t>
            </a:fld>
            <a:endParaRPr lang="pl-PL" dirty="0">
              <a:latin typeface="Calibri" panose="020F0502020204030204" pitchFamily="34" charset="0"/>
              <a:ea typeface="Calibri" panose="020F0502020204030204" pitchFamily="34" charset="0"/>
              <a:cs typeface="Calibri" panose="020F0502020204030204" pitchFamily="34" charset="0"/>
            </a:endParaRPr>
          </a:p>
        </p:txBody>
      </p:sp>
      <p:sp>
        <p:nvSpPr>
          <p:cNvPr id="6" name="Symbol zastępczy tekstu 4">
            <a:extLst>
              <a:ext uri="{FF2B5EF4-FFF2-40B4-BE49-F238E27FC236}">
                <a16:creationId xmlns:a16="http://schemas.microsoft.com/office/drawing/2014/main" id="{56070C65-A572-36F7-1F35-108778B35E9D}"/>
              </a:ext>
            </a:extLst>
          </p:cNvPr>
          <p:cNvSpPr txBox="1">
            <a:spLocks/>
          </p:cNvSpPr>
          <p:nvPr/>
        </p:nvSpPr>
        <p:spPr>
          <a:xfrm>
            <a:off x="0" y="864000"/>
            <a:ext cx="11880000" cy="4095000"/>
          </a:xfrm>
          <a:prstGeom prst="rect">
            <a:avLst/>
          </a:prstGeom>
        </p:spPr>
        <p:txBody>
          <a:bodyPr lIns="0" tIns="0" rIns="0" bIns="0" numCol="1" spcCol="540000">
            <a:noAutofit/>
          </a:bodyPr>
          <a:lstStyle>
            <a:lvl1pPr marL="0" indent="0" algn="l" eaLnBrk="1" hangingPunct="1">
              <a:lnSpc>
                <a:spcPct val="115000"/>
              </a:lnSpc>
              <a:spcBef>
                <a:spcPts val="5200"/>
              </a:spcBef>
              <a:buFontTx/>
              <a:buNone/>
              <a:tabLst>
                <a:tab pos="720000" algn="l"/>
              </a:tabLst>
              <a:defRPr sz="3600">
                <a:solidFill>
                  <a:schemeClr val="tx1"/>
                </a:solidFill>
                <a:latin typeface="+mn-lt"/>
                <a:ea typeface="+mn-ea"/>
                <a:cs typeface="+mn-cs"/>
              </a:defRPr>
            </a:lvl1pPr>
            <a:lvl2pPr marL="572400" indent="-571500" algn="l" eaLnBrk="1" hangingPunct="1">
              <a:lnSpc>
                <a:spcPct val="115000"/>
              </a:lnSpc>
              <a:spcBef>
                <a:spcPts val="5000"/>
              </a:spcBef>
              <a:buClr>
                <a:schemeClr val="tx1"/>
              </a:buClr>
              <a:buSzPct val="120000"/>
              <a:buFont typeface="Wingdings" panose="05000000000000000000" pitchFamily="2" charset="2"/>
              <a:buChar char="§"/>
              <a:tabLst>
                <a:tab pos="648000" algn="l"/>
              </a:tabLst>
              <a:defRPr sz="3600">
                <a:solidFill>
                  <a:schemeClr val="tx1"/>
                </a:solidFill>
                <a:latin typeface="+mn-lt"/>
                <a:ea typeface="+mn-ea"/>
                <a:cs typeface="+mn-cs"/>
              </a:defRPr>
            </a:lvl2pPr>
            <a:lvl3pPr marL="504000" indent="-504000" algn="l" eaLnBrk="1" hangingPunct="1">
              <a:lnSpc>
                <a:spcPct val="115000"/>
              </a:lnSpc>
              <a:defRPr sz="3600">
                <a:solidFill>
                  <a:schemeClr val="tx1"/>
                </a:solidFill>
                <a:latin typeface="+mn-lt"/>
                <a:ea typeface="+mn-ea"/>
                <a:cs typeface="+mn-cs"/>
              </a:defRPr>
            </a:lvl3pPr>
            <a:lvl4pPr marL="504000" indent="-504000" algn="l" eaLnBrk="1" hangingPunct="1">
              <a:lnSpc>
                <a:spcPct val="115000"/>
              </a:lnSpc>
              <a:defRPr sz="3600">
                <a:solidFill>
                  <a:schemeClr val="tx1"/>
                </a:solidFill>
                <a:latin typeface="+mn-lt"/>
                <a:ea typeface="+mn-ea"/>
                <a:cs typeface="+mn-cs"/>
              </a:defRPr>
            </a:lvl4pPr>
            <a:lvl5pPr marL="504000" indent="-504000" algn="l" eaLnBrk="1" hangingPunct="1">
              <a:lnSpc>
                <a:spcPct val="115000"/>
              </a:lnSpc>
              <a:defRPr sz="36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450850" indent="-271463">
              <a:lnSpc>
                <a:spcPct val="140000"/>
              </a:lnSpc>
              <a:spcBef>
                <a:spcPts val="0"/>
              </a:spcBef>
              <a:buFont typeface="+mj-lt"/>
              <a:buAutoNum type="arabicPeriod" startAt="7"/>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Podmiot publiczny publikuje deklarację dostępności posiadanej:</a:t>
            </a:r>
          </a:p>
          <a:p>
            <a:pPr marL="714375" indent="-263525">
              <a:lnSpc>
                <a:spcPct val="140000"/>
              </a:lnSpc>
              <a:spcBef>
                <a:spcPts val="0"/>
              </a:spcBef>
              <a:buFont typeface="+mj-lt"/>
              <a:buAutoNum type="arabicParenR"/>
              <a:tabLst>
                <a:tab pos="714375"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strony internetowej - na tej stronie internetowej albo innej odpowiedniej stronie Internetowej</a:t>
            </a:r>
          </a:p>
          <a:p>
            <a:pPr marL="714375" indent="-263525">
              <a:lnSpc>
                <a:spcPct val="140000"/>
              </a:lnSpc>
              <a:spcBef>
                <a:spcPts val="0"/>
              </a:spcBef>
              <a:buFont typeface="+mj-lt"/>
              <a:buAutoNum type="arabicParenR"/>
              <a:tabLst>
                <a:tab pos="714375"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aplikacji mobilnej - na stronie internetowej wybranej spośród stron internetowych posiadanych przez ten podmiot lub wraz z innymi informacjami, które są udostępniane podczas pobierania aplikacji.</a:t>
            </a:r>
          </a:p>
          <a:p>
            <a:pPr marL="450850" indent="-271463">
              <a:lnSpc>
                <a:spcPct val="140000"/>
              </a:lnSpc>
              <a:spcBef>
                <a:spcPts val="0"/>
              </a:spcBef>
              <a:buFont typeface="+mj-lt"/>
              <a:buAutoNum type="arabicPeriod" startAt="8"/>
              <a:tabLst>
                <a:tab pos="808038"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Podmiot publiczny umieszcza link do opublikowanej deklaracji dostępności w taki sposób, aby użytkownik strony internetowej mógł mieć do niego dostęp podczas nawigacji po stronie internetowej.</a:t>
            </a:r>
          </a:p>
          <a:p>
            <a:pPr marL="450850" indent="-271463">
              <a:lnSpc>
                <a:spcPct val="140000"/>
              </a:lnSpc>
              <a:spcBef>
                <a:spcPts val="0"/>
              </a:spcBef>
              <a:spcAft>
                <a:spcPts val="1200"/>
              </a:spcAft>
              <a:buFont typeface="+mj-lt"/>
              <a:buAutoNum type="arabicPeriod" startAt="8"/>
              <a:tabLst>
                <a:tab pos="808038" algn="l"/>
              </a:tabLst>
            </a:pP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Podmiot publiczny, publikując deklarację dostępności aplikacji mobilnej, umieszcza link do niej w miejscu, </a:t>
            </a:r>
            <a:b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br>
            <a:r>
              <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rPr>
              <a:t>z którego pobierana jest aplikacja mobilna.</a:t>
            </a:r>
          </a:p>
          <a:p>
            <a:pPr marL="179387">
              <a:lnSpc>
                <a:spcPct val="140000"/>
              </a:lnSpc>
              <a:spcBef>
                <a:spcPts val="0"/>
              </a:spcBef>
              <a:spcAft>
                <a:spcPts val="1200"/>
              </a:spcAft>
              <a:tabLst>
                <a:tab pos="808038" algn="l"/>
              </a:tabLst>
            </a:pPr>
            <a:r>
              <a:rPr lang="pl-PL" sz="2000" b="1" dirty="0">
                <a:hlinkClick r:id="rId2"/>
              </a:rPr>
              <a:t>Deklaracja dostępności- więcej informacji na stronie gov.pl</a:t>
            </a:r>
            <a:endParaRPr lang="pl-PL" sz="2000" b="1" dirty="0"/>
          </a:p>
          <a:p>
            <a:br>
              <a:rPr lang="pl-PL" dirty="0"/>
            </a:br>
            <a:endParaRPr lang="pl-PL" sz="2000" dirty="0">
              <a:solidFill>
                <a:srgbClr val="21252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20225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45;p14">
            <a:extLst>
              <a:ext uri="{FF2B5EF4-FFF2-40B4-BE49-F238E27FC236}">
                <a16:creationId xmlns:a16="http://schemas.microsoft.com/office/drawing/2014/main" id="{6A34EC91-C0AA-E0F3-6E74-1BC9C3E6A283}"/>
              </a:ext>
            </a:extLst>
          </p:cNvPr>
          <p:cNvSpPr txBox="1">
            <a:spLocks noGrp="1"/>
          </p:cNvSpPr>
          <p:nvPr>
            <p:ph type="title"/>
          </p:nvPr>
        </p:nvSpPr>
        <p:spPr>
          <a:xfrm>
            <a:off x="0" y="42880"/>
            <a:ext cx="9075778" cy="693355"/>
          </a:xfrm>
          <a:prstGeom prst="rect">
            <a:avLst/>
          </a:prstGeom>
          <a:noFill/>
          <a:ln>
            <a:noFill/>
          </a:ln>
        </p:spPr>
        <p:txBody>
          <a:bodyPr spcFirstLastPara="1" wrap="square" lIns="74275" tIns="37125" rIns="74275" bIns="37125" anchor="b" anchorCtr="0">
            <a:noAutofit/>
          </a:bodyPr>
          <a:lstStyle/>
          <a:p>
            <a:pPr>
              <a:buSzPts val="3600"/>
            </a:pPr>
            <a:r>
              <a:rPr lang="pl-PL" sz="3600" b="1" dirty="0">
                <a:latin typeface="Calibri" panose="020F0502020204030204" pitchFamily="34" charset="0"/>
                <a:ea typeface="Calibri" panose="020F0502020204030204" pitchFamily="34" charset="0"/>
                <a:cs typeface="Calibri" panose="020F0502020204030204" pitchFamily="34" charset="0"/>
              </a:rPr>
              <a:t>Podsumowanie</a:t>
            </a:r>
            <a:endParaRPr sz="3600" dirty="0">
              <a:latin typeface="Calibri" panose="020F0502020204030204" pitchFamily="34" charset="0"/>
              <a:ea typeface="Calibri" panose="020F0502020204030204" pitchFamily="34" charset="0"/>
              <a:cs typeface="Calibri" panose="020F0502020204030204" pitchFamily="34" charset="0"/>
            </a:endParaRPr>
          </a:p>
        </p:txBody>
      </p:sp>
      <p:sp>
        <p:nvSpPr>
          <p:cNvPr id="14" name="Google Shape;246;p14">
            <a:extLst>
              <a:ext uri="{FF2B5EF4-FFF2-40B4-BE49-F238E27FC236}">
                <a16:creationId xmlns:a16="http://schemas.microsoft.com/office/drawing/2014/main" id="{3E494990-A208-F29C-2CB3-00B28442B2BA}"/>
              </a:ext>
            </a:extLst>
          </p:cNvPr>
          <p:cNvSpPr txBox="1">
            <a:spLocks/>
          </p:cNvSpPr>
          <p:nvPr/>
        </p:nvSpPr>
        <p:spPr>
          <a:xfrm>
            <a:off x="-28573" y="856386"/>
            <a:ext cx="12192000" cy="2042083"/>
          </a:xfrm>
          <a:prstGeom prst="rect">
            <a:avLst/>
          </a:prstGeom>
          <a:noFill/>
          <a:ln>
            <a:noFill/>
          </a:ln>
        </p:spPr>
        <p:txBody>
          <a:bodyPr spcFirstLastPara="1" vert="horz" wrap="square" lIns="74275" tIns="37125" rIns="74275" bIns="37125"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indent="-180975">
              <a:lnSpc>
                <a:spcPct val="150000"/>
              </a:lnSpc>
              <a:spcBef>
                <a:spcPts val="0"/>
              </a:spcBef>
              <a:buSzPts val="1800"/>
              <a:buFont typeface="Noto Sans Symbols"/>
              <a:buChar char="▪"/>
            </a:pPr>
            <a:r>
              <a:rPr lang="pl-PL" sz="2000" dirty="0">
                <a:latin typeface="Calibri" panose="020F0502020204030204" pitchFamily="34" charset="0"/>
                <a:ea typeface="Calibri" panose="020F0502020204030204" pitchFamily="34" charset="0"/>
                <a:cs typeface="Calibri" panose="020F0502020204030204" pitchFamily="34" charset="0"/>
              </a:rPr>
              <a:t>pamiętaj, że u każdego z nas może pojawić się szczególna potrzeba w dowolnym momencie życia i każdy z nas może potrzebować wówczas różnego rodzaju wsparcia. </a:t>
            </a:r>
          </a:p>
          <a:p>
            <a:pPr marL="105750" indent="8549">
              <a:lnSpc>
                <a:spcPct val="150000"/>
              </a:lnSpc>
              <a:spcBef>
                <a:spcPts val="600"/>
              </a:spcBef>
              <a:buSzPts val="1800"/>
              <a:buFont typeface="Arial" panose="020B0604020202020204" pitchFamily="34" charset="0"/>
              <a:buNone/>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pic>
        <p:nvPicPr>
          <p:cNvPr id="17" name="Google Shape;250;p14" descr="Obraz przedstawia grupę studentów, w tym osoby z niepełnosprawnościami.">
            <a:extLst>
              <a:ext uri="{FF2B5EF4-FFF2-40B4-BE49-F238E27FC236}">
                <a16:creationId xmlns:a16="http://schemas.microsoft.com/office/drawing/2014/main" id="{57A0D303-0927-A3BA-8468-D7CBFA5218AE}"/>
              </a:ext>
            </a:extLst>
          </p:cNvPr>
          <p:cNvPicPr preferRelativeResize="0"/>
          <p:nvPr/>
        </p:nvPicPr>
        <p:blipFill rotWithShape="1">
          <a:blip r:embed="rId3">
            <a:alphaModFix/>
          </a:blip>
          <a:srcRect/>
          <a:stretch/>
        </p:blipFill>
        <p:spPr>
          <a:xfrm>
            <a:off x="447785" y="3537460"/>
            <a:ext cx="2836046" cy="2464154"/>
          </a:xfrm>
          <a:prstGeom prst="rect">
            <a:avLst/>
          </a:prstGeom>
          <a:noFill/>
          <a:ln>
            <a:noFill/>
          </a:ln>
        </p:spPr>
      </p:pic>
      <p:sp>
        <p:nvSpPr>
          <p:cNvPr id="15" name="Google Shape;247;p14">
            <a:extLst>
              <a:ext uri="{FF2B5EF4-FFF2-40B4-BE49-F238E27FC236}">
                <a16:creationId xmlns:a16="http://schemas.microsoft.com/office/drawing/2014/main" id="{913B460F-C892-0AEF-E46C-F71F45DAAD3C}"/>
              </a:ext>
            </a:extLst>
          </p:cNvPr>
          <p:cNvSpPr txBox="1"/>
          <p:nvPr/>
        </p:nvSpPr>
        <p:spPr>
          <a:xfrm>
            <a:off x="4318082" y="3054542"/>
            <a:ext cx="5097707" cy="965835"/>
          </a:xfrm>
          <a:prstGeom prst="rect">
            <a:avLst/>
          </a:prstGeom>
          <a:noFill/>
          <a:ln>
            <a:noFill/>
          </a:ln>
        </p:spPr>
        <p:txBody>
          <a:bodyPr spcFirstLastPara="1" wrap="square" lIns="74275" tIns="37125" rIns="74275" bIns="37125" anchor="b"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pl-PL" sz="36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Dziękujemy za uwagę</a:t>
            </a:r>
            <a:endParaRPr kumimoji="0" sz="3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6" name="Google Shape;248;p14" descr="&quot; &quot;">
            <a:extLst>
              <a:ext uri="{FF2B5EF4-FFF2-40B4-BE49-F238E27FC236}">
                <a16:creationId xmlns:a16="http://schemas.microsoft.com/office/drawing/2014/main" id="{C65F02DF-89FA-DD40-D3C9-4B9012B42894}"/>
              </a:ext>
            </a:extLst>
          </p:cNvPr>
          <p:cNvSpPr/>
          <p:nvPr/>
        </p:nvSpPr>
        <p:spPr>
          <a:xfrm>
            <a:off x="6065619" y="4862949"/>
            <a:ext cx="6133010" cy="1229583"/>
          </a:xfrm>
          <a:prstGeom prst="rect">
            <a:avLst/>
          </a:prstGeom>
          <a:solidFill>
            <a:srgbClr val="004992"/>
          </a:solidFill>
          <a:ln>
            <a:noFill/>
          </a:ln>
        </p:spPr>
        <p:txBody>
          <a:bodyPr spcFirstLastPara="1" wrap="square" lIns="91425" tIns="45700" rIns="91425" bIns="45700" anchor="ctr" anchorCtr="0">
            <a:noAutofit/>
          </a:bodyPr>
          <a:lstStyle/>
          <a:p>
            <a:pPr marL="720000" marR="0" lvl="0" indent="0" algn="l" defTabSz="914400" rtl="0" eaLnBrk="1" fontAlgn="auto" latinLnBrk="0" hangingPunct="1">
              <a:lnSpc>
                <a:spcPct val="100000"/>
              </a:lnSpc>
              <a:spcBef>
                <a:spcPts val="0"/>
              </a:spcBef>
              <a:spcAft>
                <a:spcPts val="0"/>
              </a:spcAft>
              <a:buClr>
                <a:srgbClr val="FFFFFF"/>
              </a:buClr>
              <a:buSzPts val="2000"/>
              <a:buFont typeface="Arial"/>
              <a:buNone/>
              <a:tabLst/>
              <a:defRPr/>
            </a:pPr>
            <a:r>
              <a:rPr kumimoji="0" lang="pl-PL" sz="2000" b="0" i="0" u="none" strike="noStrike" kern="0" cap="none" spc="0" normalizeH="0" baseline="0" noProof="0" dirty="0">
                <a:ln>
                  <a:noFill/>
                </a:ln>
                <a:solidFill>
                  <a:srgbClr val="FFFFFF"/>
                </a:solidFill>
                <a:effectLst/>
                <a:uLnTx/>
                <a:uFillTx/>
                <a:latin typeface="Arial"/>
                <a:cs typeface="Arial"/>
                <a:sym typeface="Arial"/>
              </a:rPr>
              <a:t>Więcej szczegółowych informacji udzieli Państwu Uniwersyteckie Centrum Wsparcia Osób z Niepełnosprawnościami</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 name="Symbol zastępczy numeru slajdu 2">
            <a:extLst>
              <a:ext uri="{FF2B5EF4-FFF2-40B4-BE49-F238E27FC236}">
                <a16:creationId xmlns:a16="http://schemas.microsoft.com/office/drawing/2014/main" id="{694D70F3-31CC-1D8F-3AFD-B178C3ABE490}"/>
              </a:ext>
            </a:extLst>
          </p:cNvPr>
          <p:cNvSpPr txBox="1">
            <a:spLocks/>
          </p:cNvSpPr>
          <p:nvPr/>
        </p:nvSpPr>
        <p:spPr>
          <a:xfrm>
            <a:off x="11784154" y="6579000"/>
            <a:ext cx="828949" cy="2154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pl-PL" sz="1138">
                <a:solidFill>
                  <a:schemeClr val="tx1">
                    <a:tint val="75000"/>
                  </a:schemeClr>
                </a:solidFill>
              </a:rPr>
              <a:pPr/>
              <a:t>51</a:t>
            </a:fld>
            <a:endParaRPr lang="pl-PL" sz="1138" dirty="0">
              <a:solidFill>
                <a:schemeClr val="tx1">
                  <a:tint val="75000"/>
                </a:schemeClr>
              </a:solidFill>
            </a:endParaRPr>
          </a:p>
        </p:txBody>
      </p:sp>
      <p:pic>
        <p:nvPicPr>
          <p:cNvPr id="9" name="Obraz 8">
            <a:extLst>
              <a:ext uri="{FF2B5EF4-FFF2-40B4-BE49-F238E27FC236}">
                <a16:creationId xmlns:a16="http://schemas.microsoft.com/office/drawing/2014/main" id="{B727F1C9-8EBC-80CA-ADD5-F5ED98F0B05F}"/>
              </a:ext>
              <a:ext uri="{C183D7F6-B498-43B3-948B-1728B52AA6E4}">
                <adec:decorative xmlns:adec="http://schemas.microsoft.com/office/drawing/2017/decorative" val="1"/>
              </a:ext>
            </a:extLst>
          </p:cNvPr>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4944692" y="4480074"/>
            <a:ext cx="772617" cy="772617"/>
          </a:xfrm>
          <a:prstGeom prst="rect">
            <a:avLst/>
          </a:prstGeom>
        </p:spPr>
      </p:pic>
      <p:pic>
        <p:nvPicPr>
          <p:cNvPr id="18" name="Google Shape;249;p14">
            <a:extLst>
              <a:ext uri="{FF2B5EF4-FFF2-40B4-BE49-F238E27FC236}">
                <a16:creationId xmlns:a16="http://schemas.microsoft.com/office/drawing/2014/main" id="{CC8C07AC-8FC4-466A-B00A-BFC2BC72C49A}"/>
              </a:ext>
              <a:ext uri="{C183D7F6-B498-43B3-948B-1728B52AA6E4}">
                <adec:decorative xmlns:adec="http://schemas.microsoft.com/office/drawing/2017/decorative" val="1"/>
              </a:ext>
            </a:extLst>
          </p:cNvPr>
          <p:cNvPicPr preferRelativeResize="0"/>
          <p:nvPr/>
        </p:nvPicPr>
        <p:blipFill rotWithShape="1">
          <a:blip r:embed="rId4">
            <a:alphaModFix/>
            <a:biLevel thresh="25000"/>
          </a:blip>
          <a:srcRect/>
          <a:stretch/>
        </p:blipFill>
        <p:spPr>
          <a:xfrm>
            <a:off x="6111681" y="5004000"/>
            <a:ext cx="772617" cy="772617"/>
          </a:xfrm>
          <a:prstGeom prst="rect">
            <a:avLst/>
          </a:prstGeom>
          <a:noFill/>
          <a:ln>
            <a:noFill/>
          </a:ln>
        </p:spPr>
      </p:pic>
    </p:spTree>
    <p:extLst>
      <p:ext uri="{BB962C8B-B14F-4D97-AF65-F5344CB8AC3E}">
        <p14:creationId xmlns:p14="http://schemas.microsoft.com/office/powerpoint/2010/main" val="3150012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87048741-0A18-78E8-AFBD-50A45EA92BBD}"/>
              </a:ext>
            </a:extLst>
          </p:cNvPr>
          <p:cNvSpPr txBox="1">
            <a:spLocks noGrp="1"/>
          </p:cNvSpPr>
          <p:nvPr>
            <p:ph type="title" idx="4294967295"/>
          </p:nvPr>
        </p:nvSpPr>
        <p:spPr>
          <a:xfrm>
            <a:off x="0" y="11113"/>
            <a:ext cx="9639300" cy="7286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Standardy projektowania przestrzeni (1 z 2)</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69000" y="554886"/>
            <a:ext cx="5940000" cy="3737946"/>
          </a:xfrm>
          <a:prstGeom prst="rect">
            <a:avLst/>
          </a:prstGeom>
          <a:noFill/>
        </p:spPr>
        <p:txBody>
          <a:bodyPr wrap="square">
            <a:spAutoFit/>
          </a:bodyPr>
          <a:lstStyle/>
          <a:p>
            <a:pPr marL="179388">
              <a:lnSpc>
                <a:spcPct val="150000"/>
              </a:lnSpc>
            </a:pPr>
            <a:r>
              <a:rPr lang="pl-PL" sz="2000" b="1" dirty="0">
                <a:latin typeface="Calibri" panose="020F0502020204030204" pitchFamily="34" charset="0"/>
                <a:ea typeface="Calibri" panose="020F0502020204030204" pitchFamily="34" charset="0"/>
                <a:cs typeface="Calibri" panose="020F0502020204030204" pitchFamily="34" charset="0"/>
              </a:rPr>
              <a:t>Zlew:</a:t>
            </a:r>
          </a:p>
          <a:p>
            <a:pPr marL="358775" lvl="1" indent="-18256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zalecany o płytkich komorach – nieobudowany;</a:t>
            </a:r>
          </a:p>
          <a:p>
            <a:pPr marL="358775" lvl="1" indent="-18256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pusta przestrzeń na podjazd wózka o szerokości min. 80 cm, głębokości min. 60 cm i wysokości 70 cm;</a:t>
            </a:r>
          </a:p>
          <a:p>
            <a:pPr marL="179388">
              <a:lnSpc>
                <a:spcPct val="150000"/>
              </a:lnSpc>
            </a:pPr>
            <a:r>
              <a:rPr lang="pl-PL" sz="2000" b="1" dirty="0">
                <a:latin typeface="Calibri" panose="020F0502020204030204" pitchFamily="34" charset="0"/>
                <a:ea typeface="Calibri" panose="020F0502020204030204" pitchFamily="34" charset="0"/>
                <a:cs typeface="Calibri" panose="020F0502020204030204" pitchFamily="34" charset="0"/>
              </a:rPr>
              <a:t>Kuchenka:</a:t>
            </a:r>
          </a:p>
          <a:p>
            <a:pPr marL="358775" lvl="1" indent="-18256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piekarnik powinien być umieszczany na wysokości nie niżej niż 60 – 80 cm od podłogi;</a:t>
            </a:r>
          </a:p>
          <a:p>
            <a:pPr marL="358775" lvl="1" indent="-182563">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zaleca się stosowanie kuchenki elektrycznej.</a:t>
            </a:r>
          </a:p>
        </p:txBody>
      </p:sp>
      <p:sp>
        <p:nvSpPr>
          <p:cNvPr id="4" name="Prostokąt 3" descr="&quot; &quot;">
            <a:extLst>
              <a:ext uri="{FF2B5EF4-FFF2-40B4-BE49-F238E27FC236}">
                <a16:creationId xmlns:a16="http://schemas.microsoft.com/office/drawing/2014/main" id="{3558E61D-1DF4-D685-5279-B9B81F49C639}"/>
              </a:ext>
            </a:extLst>
          </p:cNvPr>
          <p:cNvSpPr/>
          <p:nvPr/>
        </p:nvSpPr>
        <p:spPr>
          <a:xfrm>
            <a:off x="-16234" y="5136120"/>
            <a:ext cx="4548000" cy="649053"/>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Na podobnej zasadzie powinno się projektować dostępne laboratoria</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pic>
        <p:nvPicPr>
          <p:cNvPr id="10" name="Obraz 9" descr="Schemat wymiarów dotyczących przestrzeni kuchennej osoby poruszającej się na wózku">
            <a:extLst>
              <a:ext uri="{FF2B5EF4-FFF2-40B4-BE49-F238E27FC236}">
                <a16:creationId xmlns:a16="http://schemas.microsoft.com/office/drawing/2014/main" id="{00B40874-48E2-A0C0-B4A2-D5B206E28ED7}"/>
              </a:ext>
            </a:extLst>
          </p:cNvPr>
          <p:cNvPicPr>
            <a:picLocks noChangeAspect="1"/>
          </p:cNvPicPr>
          <p:nvPr/>
        </p:nvPicPr>
        <p:blipFill>
          <a:blip r:embed="rId2">
            <a:extLst>
              <a:ext uri="{BEBA8EAE-BF5A-486C-A8C5-ECC9F3942E4B}">
                <a14:imgProps xmlns:a14="http://schemas.microsoft.com/office/drawing/2010/main">
                  <a14:imgLayer r:embed="rId3">
                    <a14:imgEffect>
                      <a14:saturation sat="211000"/>
                    </a14:imgEffect>
                    <a14:imgEffect>
                      <a14:brightnessContrast contrast="-38000"/>
                    </a14:imgEffect>
                  </a14:imgLayer>
                </a14:imgProps>
              </a:ext>
            </a:extLst>
          </a:blip>
          <a:stretch>
            <a:fillRect/>
          </a:stretch>
        </p:blipFill>
        <p:spPr>
          <a:xfrm>
            <a:off x="5961789" y="739775"/>
            <a:ext cx="6238914" cy="5134681"/>
          </a:xfrm>
          <a:prstGeom prst="rect">
            <a:avLst/>
          </a:prstGeom>
        </p:spPr>
      </p:pic>
      <p:sp>
        <p:nvSpPr>
          <p:cNvPr id="6" name="pole tekstowe 5">
            <a:extLst>
              <a:ext uri="{FF2B5EF4-FFF2-40B4-BE49-F238E27FC236}">
                <a16:creationId xmlns:a16="http://schemas.microsoft.com/office/drawing/2014/main" id="{2D4D278C-43F5-9419-496E-A62C20EF438C}"/>
              </a:ext>
            </a:extLst>
          </p:cNvPr>
          <p:cNvSpPr txBox="1"/>
          <p:nvPr/>
        </p:nvSpPr>
        <p:spPr>
          <a:xfrm>
            <a:off x="0" y="5978710"/>
            <a:ext cx="10216131" cy="276999"/>
          </a:xfrm>
          <a:prstGeom prst="rect">
            <a:avLst/>
          </a:prstGeom>
          <a:noFill/>
        </p:spPr>
        <p:txBody>
          <a:bodyPr wrap="square">
            <a:spAutoFit/>
          </a:bodyPr>
          <a:lstStyle/>
          <a:p>
            <a:pPr algn="l" rtl="0"/>
            <a:r>
              <a:rPr lang="pl-PL" sz="1200" dirty="0">
                <a:latin typeface="Calibri" panose="020F0502020204030204" pitchFamily="34" charset="0"/>
                <a:ea typeface="Calibri" panose="020F0502020204030204" pitchFamily="34" charset="0"/>
                <a:cs typeface="Calibri" panose="020F0502020204030204" pitchFamily="34" charset="0"/>
              </a:rPr>
              <a:t>Źródło: </a:t>
            </a:r>
            <a:r>
              <a:rPr lang="pl-PL" sz="1200" dirty="0">
                <a:latin typeface="Calibri" panose="020F0502020204030204" pitchFamily="34" charset="0"/>
                <a:ea typeface="Calibri" panose="020F0502020204030204" pitchFamily="34" charset="0"/>
                <a:cs typeface="Calibri" panose="020F0502020204030204" pitchFamily="34" charset="0"/>
                <a:hlinkClick r:id="rId4"/>
              </a:rPr>
              <a:t>https://budowlaneabc.gov.pl/standardy-projektowania-budynkow-dla-osob-niepelnosprawnych/wnetrza/wymagania-dla-przykladowych-wnetrz/kuchnia/</a:t>
            </a:r>
            <a:r>
              <a:rPr lang="pl-PL" sz="1200" dirty="0">
                <a:latin typeface="Calibri" panose="020F0502020204030204" pitchFamily="34" charset="0"/>
                <a:ea typeface="Calibri" panose="020F0502020204030204" pitchFamily="34" charset="0"/>
                <a:cs typeface="Calibri" panose="020F0502020204030204" pitchFamily="34" charset="0"/>
              </a:rPr>
              <a:t> </a:t>
            </a:r>
          </a:p>
        </p:txBody>
      </p:sp>
      <p:sp>
        <p:nvSpPr>
          <p:cNvPr id="9" name="Symbol zastępczy numeru slajdu 8">
            <a:extLst>
              <a:ext uri="{FF2B5EF4-FFF2-40B4-BE49-F238E27FC236}">
                <a16:creationId xmlns:a16="http://schemas.microsoft.com/office/drawing/2014/main" id="{CF9CB9FE-7AF3-BCD1-291E-6C83F59D47C6}"/>
              </a:ext>
            </a:extLst>
          </p:cNvPr>
          <p:cNvSpPr>
            <a:spLocks noGrp="1"/>
          </p:cNvSpPr>
          <p:nvPr>
            <p:ph type="sldNum" sz="quarter" idx="12"/>
          </p:nvPr>
        </p:nvSpPr>
        <p:spPr>
          <a:xfrm>
            <a:off x="9963150" y="6492875"/>
            <a:ext cx="2228850" cy="365125"/>
          </a:xfrm>
        </p:spPr>
        <p:txBody>
          <a:bodyPr/>
          <a:lstStyle/>
          <a:p>
            <a:fld id="{C0DE7FCD-74FC-4D3A-9665-54A6D3DBFCED}" type="slidenum">
              <a:rPr lang="pl-PL" smtClean="0"/>
              <a:t>6</a:t>
            </a:fld>
            <a:endParaRPr lang="pl-PL" dirty="0"/>
          </a:p>
        </p:txBody>
      </p:sp>
      <p:pic>
        <p:nvPicPr>
          <p:cNvPr id="8" name="Obraz 7">
            <a:extLst>
              <a:ext uri="{FF2B5EF4-FFF2-40B4-BE49-F238E27FC236}">
                <a16:creationId xmlns:a16="http://schemas.microsoft.com/office/drawing/2014/main" id="{EFD6088F-B94D-0CB7-C75F-CB06018CED0F}"/>
              </a:ext>
              <a:ext uri="{C183D7F6-B498-43B3-948B-1728B52AA6E4}">
                <adec:decorative xmlns:adec="http://schemas.microsoft.com/office/drawing/2017/decorative" val="1"/>
              </a:ext>
            </a:extLst>
          </p:cNvPr>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53381" y="5065793"/>
            <a:ext cx="772617" cy="772617"/>
          </a:xfrm>
          <a:prstGeom prst="rect">
            <a:avLst/>
          </a:prstGeom>
        </p:spPr>
      </p:pic>
    </p:spTree>
    <p:extLst>
      <p:ext uri="{BB962C8B-B14F-4D97-AF65-F5344CB8AC3E}">
        <p14:creationId xmlns:p14="http://schemas.microsoft.com/office/powerpoint/2010/main" val="714824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3DF896C4-B479-AAE8-D533-6FD747B645CB}"/>
              </a:ext>
            </a:extLst>
          </p:cNvPr>
          <p:cNvSpPr txBox="1">
            <a:spLocks noGrp="1"/>
          </p:cNvSpPr>
          <p:nvPr>
            <p:ph type="title" idx="4294967295"/>
          </p:nvPr>
        </p:nvSpPr>
        <p:spPr>
          <a:xfrm>
            <a:off x="0" y="12700"/>
            <a:ext cx="9642475" cy="6715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l-PL" sz="3600" b="1" dirty="0">
                <a:latin typeface="Calibri" panose="020F0502020204030204" pitchFamily="34" charset="0"/>
                <a:ea typeface="Calibri" panose="020F0502020204030204" pitchFamily="34" charset="0"/>
                <a:cs typeface="Calibri" panose="020F0502020204030204" pitchFamily="34" charset="0"/>
              </a:rPr>
              <a:t>Standardy projektowania przestrzeni (2 z 2)</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152054" y="549000"/>
            <a:ext cx="11478945" cy="5222968"/>
          </a:xfrm>
          <a:prstGeom prst="rect">
            <a:avLst/>
          </a:prstGeom>
          <a:noFill/>
        </p:spPr>
        <p:txBody>
          <a:bodyPr wrap="square">
            <a:spAutoFit/>
          </a:bodyPr>
          <a:lstStyle/>
          <a:p>
            <a:pPr algn="l">
              <a:lnSpc>
                <a:spcPct val="140000"/>
              </a:lnSpc>
            </a:pPr>
            <a:r>
              <a:rPr lang="pl-PL" sz="2000" b="1" dirty="0">
                <a:latin typeface="Calibri" panose="020F0502020204030204" pitchFamily="34" charset="0"/>
                <a:ea typeface="Calibri" panose="020F0502020204030204" pitchFamily="34" charset="0"/>
                <a:cs typeface="Calibri" panose="020F0502020204030204" pitchFamily="34" charset="0"/>
              </a:rPr>
              <a:t>Blat roboczy:</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optymalna wysokość blatu wynosi 70 – 80 cm;</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pusta przestrzeń na podjazd wózka o szerokości min. 80 cm i głębokości min. 60 cm;</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umieszczony pomiędzy zlewem a kuchenką;</a:t>
            </a:r>
          </a:p>
          <a:p>
            <a:pPr algn="l">
              <a:lnSpc>
                <a:spcPct val="140000"/>
              </a:lnSpc>
            </a:pPr>
            <a:r>
              <a:rPr lang="pl-PL" sz="2000" b="1" dirty="0">
                <a:latin typeface="Calibri" panose="020F0502020204030204" pitchFamily="34" charset="0"/>
                <a:ea typeface="Calibri" panose="020F0502020204030204" pitchFamily="34" charset="0"/>
                <a:cs typeface="Calibri" panose="020F0502020204030204" pitchFamily="34" charset="0"/>
              </a:rPr>
              <a:t>Stół jadalny:</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optymalna wysokość blatu wynosi 70 – 80 cm;</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pusta przestrzeń na podjazd wózka o szerokości min. 80 cm i głębokości min. 60 cm;</a:t>
            </a:r>
          </a:p>
          <a:p>
            <a:pPr algn="l">
              <a:lnSpc>
                <a:spcPct val="140000"/>
              </a:lnSpc>
            </a:pPr>
            <a:r>
              <a:rPr lang="pl-PL" sz="2000" b="1" dirty="0">
                <a:latin typeface="Calibri" panose="020F0502020204030204" pitchFamily="34" charset="0"/>
                <a:ea typeface="Calibri" panose="020F0502020204030204" pitchFamily="34" charset="0"/>
                <a:cs typeface="Calibri" panose="020F0502020204030204" pitchFamily="34" charset="0"/>
              </a:rPr>
              <a:t>Szafki:</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płytkie szafki montowane nad blatem roboczym na wysokości 45 cm;</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dolna krawędź szafek na wysokości 25 cm od podłogi, aby umożliwić dojechanie wózka;</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szuflady w szafkach powinny posiadać blokadę przeciwko możliwości całkowitego wyciągnięcia szuflady;</a:t>
            </a:r>
          </a:p>
          <a:p>
            <a:pPr marL="557212" lvl="1" indent="-285750">
              <a:lnSpc>
                <a:spcPct val="14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zalecane uchwyty w kształcie litery „D”.</a:t>
            </a:r>
          </a:p>
        </p:txBody>
      </p:sp>
      <p:sp>
        <p:nvSpPr>
          <p:cNvPr id="9" name="Symbol zastępczy numeru slajdu 8">
            <a:extLst>
              <a:ext uri="{FF2B5EF4-FFF2-40B4-BE49-F238E27FC236}">
                <a16:creationId xmlns:a16="http://schemas.microsoft.com/office/drawing/2014/main" id="{34A22A32-5A47-11C0-BDA9-0692332EB9B5}"/>
              </a:ext>
            </a:extLst>
          </p:cNvPr>
          <p:cNvSpPr>
            <a:spLocks noGrp="1"/>
          </p:cNvSpPr>
          <p:nvPr>
            <p:ph type="sldNum" sz="quarter" idx="12"/>
          </p:nvPr>
        </p:nvSpPr>
        <p:spPr>
          <a:xfrm>
            <a:off x="9963150" y="6444000"/>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7</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2320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A874035F-9189-7BA6-D69C-CC3918FE8EFA}"/>
              </a:ext>
            </a:extLst>
          </p:cNvPr>
          <p:cNvSpPr txBox="1">
            <a:spLocks noGrp="1"/>
          </p:cNvSpPr>
          <p:nvPr>
            <p:ph type="title" idx="4294967295"/>
          </p:nvPr>
        </p:nvSpPr>
        <p:spPr>
          <a:xfrm>
            <a:off x="0" y="-187356"/>
            <a:ext cx="9639300" cy="864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defRPr/>
            </a:pPr>
            <a:r>
              <a:rPr lang="pl-PL" sz="3600" b="1" dirty="0">
                <a:latin typeface="Calibri" panose="020F0502020204030204" pitchFamily="34" charset="0"/>
                <a:ea typeface="Calibri" panose="020F0502020204030204" pitchFamily="34" charset="0"/>
                <a:cs typeface="Calibri" panose="020F0502020204030204" pitchFamily="34" charset="0"/>
              </a:rPr>
              <a:t>Budynek a ewakuacja (1 z 4)</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114000" y="819000"/>
            <a:ext cx="12167850" cy="4661276"/>
          </a:xfrm>
          <a:prstGeom prst="rect">
            <a:avLst/>
          </a:prstGeom>
          <a:noFill/>
        </p:spPr>
        <p:txBody>
          <a:bodyPr wrap="square" lIns="91440" tIns="45720" rIns="91440" bIns="45720" anchor="t">
            <a:spAutoFit/>
          </a:bodyPr>
          <a:lstStyle/>
          <a:p>
            <a:pPr marL="342900" indent="-163195">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ustawa zobowiązuje do </a:t>
            </a:r>
            <a:r>
              <a:rPr lang="pl-PL" sz="2000" b="1" dirty="0">
                <a:latin typeface="Calibri" panose="020F0502020204030204" pitchFamily="34" charset="0"/>
                <a:ea typeface="Calibri" panose="020F0502020204030204" pitchFamily="34" charset="0"/>
                <a:cs typeface="Calibri" panose="020F0502020204030204" pitchFamily="34" charset="0"/>
              </a:rPr>
              <a:t>zapewnienia</a:t>
            </a:r>
            <a:r>
              <a:rPr lang="pl-PL" sz="2000" dirty="0">
                <a:latin typeface="Calibri" panose="020F0502020204030204" pitchFamily="34" charset="0"/>
                <a:ea typeface="Calibri" panose="020F0502020204030204" pitchFamily="34" charset="0"/>
                <a:cs typeface="Calibri" panose="020F0502020204030204" pitchFamily="34" charset="0"/>
              </a:rPr>
              <a:t> osobom ze szczególnymi potrzebami </a:t>
            </a:r>
            <a:r>
              <a:rPr lang="pl-PL" sz="2000" b="1" dirty="0">
                <a:latin typeface="Calibri" panose="020F0502020204030204" pitchFamily="34" charset="0"/>
                <a:ea typeface="Calibri" panose="020F0502020204030204" pitchFamily="34" charset="0"/>
                <a:cs typeface="Calibri" panose="020F0502020204030204" pitchFamily="34" charset="0"/>
              </a:rPr>
              <a:t>możliwości ewakuacji lub ich uratowania w inny sposób.</a:t>
            </a:r>
            <a:r>
              <a:rPr lang="pl-PL" sz="2000" dirty="0">
                <a:latin typeface="Calibri" panose="020F0502020204030204" pitchFamily="34" charset="0"/>
                <a:ea typeface="Calibri" panose="020F0502020204030204" pitchFamily="34" charset="0"/>
                <a:cs typeface="Calibri" panose="020F0502020204030204" pitchFamily="34" charset="0"/>
              </a:rPr>
              <a:t> Wykorzystuje się do tego między innymi: komunikaty dźwiękowe, oznaczenia dróg ewakuacyjnych, szkolenia i instrukcje dla osób funkcyjnych z zakresu ochrony przeciwpożarowej i zasad postępowania na wypadek ewakuacji;</a:t>
            </a:r>
          </a:p>
          <a:p>
            <a:pPr marL="342900" indent="-163195">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każdy obiekt musi posiadać indywidualnie ustalony plan ewakuacji, skonsultowany ze specjalistami z zakresu BHP oraz p.poż; </a:t>
            </a:r>
          </a:p>
          <a:p>
            <a:pPr marL="342900" indent="-163195">
              <a:lnSpc>
                <a:spcPct val="150000"/>
              </a:lnSpc>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na uczelni studenci z niepełnosprawnościami lub ze szczególnymi potrzebami muszą być przeszkoleni z zakresu ewakuacji z obiektu, na terenie którego będą mieli zajęcia, (szkolenie z wyraźnym naciskiem na nabycie umiejętności odczytywania sygnałów alarmowych i sposobów wydostania się z obiektu); </a:t>
            </a:r>
          </a:p>
          <a:p>
            <a:pPr marL="342900" indent="-163195">
              <a:lnSpc>
                <a:spcPct val="150000"/>
              </a:lnSpc>
              <a:buFont typeface="Wingdings" panose="05000000000000000000" pitchFamily="2" charset="2"/>
              <a:buChar char="§"/>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sp>
        <p:nvSpPr>
          <p:cNvPr id="9" name="Symbol zastępczy numeru slajdu 8">
            <a:extLst>
              <a:ext uri="{FF2B5EF4-FFF2-40B4-BE49-F238E27FC236}">
                <a16:creationId xmlns:a16="http://schemas.microsoft.com/office/drawing/2014/main" id="{877C9650-B96C-B93C-F9F4-0138F7048D3E}"/>
              </a:ext>
            </a:extLst>
          </p:cNvPr>
          <p:cNvSpPr>
            <a:spLocks noGrp="1"/>
          </p:cNvSpPr>
          <p:nvPr>
            <p:ph type="sldNum" sz="quarter" idx="12"/>
          </p:nvPr>
        </p:nvSpPr>
        <p:spPr>
          <a:xfrm>
            <a:off x="9963150" y="6444000"/>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8</a:t>
            </a:fld>
            <a:endParaRPr lang="pl-PL"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79813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A874035F-9189-7BA6-D69C-CC3918FE8EFA}"/>
              </a:ext>
            </a:extLst>
          </p:cNvPr>
          <p:cNvSpPr txBox="1">
            <a:spLocks noGrp="1"/>
          </p:cNvSpPr>
          <p:nvPr>
            <p:ph type="title" idx="4294967295"/>
          </p:nvPr>
        </p:nvSpPr>
        <p:spPr>
          <a:xfrm>
            <a:off x="0" y="-178950"/>
            <a:ext cx="9639300" cy="8032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defRPr/>
            </a:pPr>
            <a:r>
              <a:rPr lang="pl-PL" sz="3600" b="1" dirty="0">
                <a:latin typeface="Calibri" panose="020F0502020204030204" pitchFamily="34" charset="0"/>
                <a:ea typeface="Calibri" panose="020F0502020204030204" pitchFamily="34" charset="0"/>
                <a:cs typeface="Calibri" panose="020F0502020204030204" pitchFamily="34" charset="0"/>
              </a:rPr>
              <a:t>Budynek a ewakuacja (2 z 4)</a:t>
            </a:r>
          </a:p>
        </p:txBody>
      </p:sp>
      <p:sp>
        <p:nvSpPr>
          <p:cNvPr id="7" name="pole tekstowe 6">
            <a:extLst>
              <a:ext uri="{FF2B5EF4-FFF2-40B4-BE49-F238E27FC236}">
                <a16:creationId xmlns:a16="http://schemas.microsoft.com/office/drawing/2014/main" id="{8DEF205B-C0B4-B09A-5E12-75E80431FE12}"/>
              </a:ext>
            </a:extLst>
          </p:cNvPr>
          <p:cNvSpPr txBox="1"/>
          <p:nvPr/>
        </p:nvSpPr>
        <p:spPr>
          <a:xfrm>
            <a:off x="-69000" y="1044000"/>
            <a:ext cx="8055000" cy="2891561"/>
          </a:xfrm>
          <a:prstGeom prst="rect">
            <a:avLst/>
          </a:prstGeom>
          <a:noFill/>
        </p:spPr>
        <p:txBody>
          <a:bodyPr wrap="square" lIns="91440" tIns="45720" rIns="91440" bIns="45720" anchor="t">
            <a:spAutoFit/>
          </a:bodyPr>
          <a:lstStyle/>
          <a:p>
            <a:pPr marL="342900" indent="-163195">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w przypadku, gdy w budynku są pracownicy z niepełnosprawnościami lub szczególnymi potrzebami, wskazane jest dodatkowe przeszkolenie </a:t>
            </a:r>
            <a:r>
              <a:rPr lang="pl-PL" sz="2000" b="1" dirty="0">
                <a:latin typeface="Calibri" panose="020F0502020204030204" pitchFamily="34" charset="0"/>
                <a:ea typeface="Calibri" panose="020F0502020204030204" pitchFamily="34" charset="0"/>
                <a:cs typeface="Calibri" panose="020F0502020204030204" pitchFamily="34" charset="0"/>
              </a:rPr>
              <a:t>bezpośrednich współpracowników </a:t>
            </a:r>
            <a:r>
              <a:rPr lang="pl-PL" sz="2000" dirty="0">
                <a:latin typeface="Calibri" panose="020F0502020204030204" pitchFamily="34" charset="0"/>
                <a:ea typeface="Calibri" panose="020F0502020204030204" pitchFamily="34" charset="0"/>
                <a:cs typeface="Calibri" panose="020F0502020204030204" pitchFamily="34" charset="0"/>
              </a:rPr>
              <a:t>tych osób; </a:t>
            </a:r>
          </a:p>
          <a:p>
            <a:pPr marL="342900" indent="-163195">
              <a:lnSpc>
                <a:spcPct val="150000"/>
              </a:lnSpc>
              <a:spcBef>
                <a:spcPts val="600"/>
              </a:spcBef>
              <a:buFont typeface="Wingdings" panose="05000000000000000000" pitchFamily="2" charset="2"/>
              <a:buChar char="§"/>
            </a:pPr>
            <a:r>
              <a:rPr lang="pl-PL" sz="2000" dirty="0">
                <a:latin typeface="Calibri" panose="020F0502020204030204" pitchFamily="34" charset="0"/>
                <a:ea typeface="Calibri" panose="020F0502020204030204" pitchFamily="34" charset="0"/>
                <a:cs typeface="Calibri" panose="020F0502020204030204" pitchFamily="34" charset="0"/>
              </a:rPr>
              <a:t>zaleca się także, by bezpośredni współpracownicy posiadali dodatkowe przeszkolenie z zakresu pierwszej pomocy, a także różnych dodatkowych umiejętności np. obsługi krzeseł ewakuacyjnych.</a:t>
            </a:r>
          </a:p>
        </p:txBody>
      </p:sp>
      <p:sp>
        <p:nvSpPr>
          <p:cNvPr id="9" name="Prostokąt 8" descr="&quot; &quot;">
            <a:extLst>
              <a:ext uri="{FF2B5EF4-FFF2-40B4-BE49-F238E27FC236}">
                <a16:creationId xmlns:a16="http://schemas.microsoft.com/office/drawing/2014/main" id="{1BE36A65-7888-64CF-0473-3DD3EA837372}"/>
              </a:ext>
            </a:extLst>
          </p:cNvPr>
          <p:cNvSpPr/>
          <p:nvPr/>
        </p:nvSpPr>
        <p:spPr>
          <a:xfrm>
            <a:off x="0" y="5274000"/>
            <a:ext cx="7266000" cy="905635"/>
          </a:xfrm>
          <a:prstGeom prst="rect">
            <a:avLst/>
          </a:prstGeom>
          <a:solidFill>
            <a:srgbClr val="004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latin typeface="Calibri" panose="020F0502020204030204" pitchFamily="34" charset="0"/>
                <a:ea typeface="Calibri" panose="020F0502020204030204" pitchFamily="34" charset="0"/>
                <a:cs typeface="Calibri" panose="020F0502020204030204" pitchFamily="34" charset="0"/>
              </a:rPr>
              <a:t>Krzesła ewakuacyjne umieszczane są przy wejściach głównych do budynków, a z ich obsługi przeszkoleni powinni być kierownicy budynków i portierzy</a:t>
            </a:r>
            <a:endParaRPr lang="en-US" sz="2000" dirty="0">
              <a:latin typeface="Calibri" panose="020F0502020204030204" pitchFamily="34" charset="0"/>
              <a:ea typeface="Calibri" panose="020F0502020204030204" pitchFamily="34" charset="0"/>
              <a:cs typeface="Calibri" panose="020F0502020204030204" pitchFamily="34" charset="0"/>
            </a:endParaRPr>
          </a:p>
        </p:txBody>
      </p:sp>
      <p:pic>
        <p:nvPicPr>
          <p:cNvPr id="8" name="Obraz 7" descr="Zdjęcie krzesła ewakuacyjnego">
            <a:extLst>
              <a:ext uri="{FF2B5EF4-FFF2-40B4-BE49-F238E27FC236}">
                <a16:creationId xmlns:a16="http://schemas.microsoft.com/office/drawing/2014/main" id="{AF62F614-E70A-98C8-841A-650267CA190C}"/>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rcRect t="10790"/>
          <a:stretch>
            <a:fillRect/>
          </a:stretch>
        </p:blipFill>
        <p:spPr>
          <a:xfrm>
            <a:off x="8346000" y="106600"/>
            <a:ext cx="3548128" cy="6073035"/>
          </a:xfrm>
          <a:prstGeom prst="rect">
            <a:avLst/>
          </a:prstGeom>
        </p:spPr>
      </p:pic>
      <p:sp>
        <p:nvSpPr>
          <p:cNvPr id="11" name="Symbol zastępczy numeru slajdu 10">
            <a:extLst>
              <a:ext uri="{FF2B5EF4-FFF2-40B4-BE49-F238E27FC236}">
                <a16:creationId xmlns:a16="http://schemas.microsoft.com/office/drawing/2014/main" id="{3B5AAEA1-5B2F-D782-0523-C3AE86352578}"/>
              </a:ext>
            </a:extLst>
          </p:cNvPr>
          <p:cNvSpPr>
            <a:spLocks noGrp="1"/>
          </p:cNvSpPr>
          <p:nvPr>
            <p:ph type="sldNum" sz="quarter" idx="12"/>
          </p:nvPr>
        </p:nvSpPr>
        <p:spPr>
          <a:xfrm>
            <a:off x="9954321" y="6470761"/>
            <a:ext cx="2228850" cy="365125"/>
          </a:xfrm>
        </p:spPr>
        <p:txBody>
          <a:bodyPr/>
          <a:lstStyle/>
          <a:p>
            <a:fld id="{C0DE7FCD-74FC-4D3A-9665-54A6D3DBFCED}" type="slidenum">
              <a:rPr lang="pl-PL" smtClean="0">
                <a:latin typeface="Calibri" panose="020F0502020204030204" pitchFamily="34" charset="0"/>
                <a:ea typeface="Calibri" panose="020F0502020204030204" pitchFamily="34" charset="0"/>
                <a:cs typeface="Calibri" panose="020F0502020204030204" pitchFamily="34" charset="0"/>
              </a:rPr>
              <a:t>9</a:t>
            </a:fld>
            <a:endParaRPr lang="pl-PL" dirty="0">
              <a:latin typeface="Calibri" panose="020F0502020204030204" pitchFamily="34" charset="0"/>
              <a:ea typeface="Calibri" panose="020F0502020204030204" pitchFamily="34" charset="0"/>
              <a:cs typeface="Calibri" panose="020F0502020204030204" pitchFamily="34" charset="0"/>
            </a:endParaRPr>
          </a:p>
        </p:txBody>
      </p:sp>
      <p:pic>
        <p:nvPicPr>
          <p:cNvPr id="10" name="Obraz 9">
            <a:extLst>
              <a:ext uri="{FF2B5EF4-FFF2-40B4-BE49-F238E27FC236}">
                <a16:creationId xmlns:a16="http://schemas.microsoft.com/office/drawing/2014/main" id="{7E118B61-1F44-6D49-D3A5-61948F7BA661}"/>
              </a:ext>
              <a:ext uri="{C183D7F6-B498-43B3-948B-1728B52AA6E4}">
                <adec:decorative xmlns:adec="http://schemas.microsoft.com/office/drawing/2017/decorative" val="1"/>
              </a:ext>
            </a:extLst>
          </p:cNvPr>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20331" y="5364000"/>
            <a:ext cx="765000" cy="646770"/>
          </a:xfrm>
          <a:prstGeom prst="rect">
            <a:avLst/>
          </a:prstGeom>
        </p:spPr>
      </p:pic>
    </p:spTree>
    <p:extLst>
      <p:ext uri="{BB962C8B-B14F-4D97-AF65-F5344CB8AC3E}">
        <p14:creationId xmlns:p14="http://schemas.microsoft.com/office/powerpoint/2010/main" val="2663728936"/>
      </p:ext>
    </p:extLst>
  </p:cSld>
  <p:clrMapOvr>
    <a:masterClrMapping/>
  </p:clrMapOvr>
</p:sld>
</file>

<file path=ppt/theme/theme1.xml><?xml version="1.0" encoding="utf-8"?>
<a:theme xmlns:a="http://schemas.openxmlformats.org/drawingml/2006/main" name="1_Motyw pakietu Office 2013–2022">
  <a:themeElements>
    <a:clrScheme name="Motyw pakietu Office 2013–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2013–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Motyw pakietu Office 2013–2022">
  <a:themeElements>
    <a:clrScheme name="Motyw pakietu Office 2013–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2013–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2013–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24124</TotalTime>
  <Words>4602</Words>
  <Application>Microsoft Office PowerPoint</Application>
  <PresentationFormat>Panoramiczny</PresentationFormat>
  <Paragraphs>320</Paragraphs>
  <Slides>51</Slides>
  <Notes>2</Notes>
  <HiddenSlides>0</HiddenSlides>
  <MMClips>0</MMClips>
  <ScaleCrop>false</ScaleCrop>
  <HeadingPairs>
    <vt:vector size="6" baseType="variant">
      <vt:variant>
        <vt:lpstr>Używane czcionki</vt:lpstr>
      </vt:variant>
      <vt:variant>
        <vt:i4>6</vt:i4>
      </vt:variant>
      <vt:variant>
        <vt:lpstr>Motyw</vt:lpstr>
      </vt:variant>
      <vt:variant>
        <vt:i4>2</vt:i4>
      </vt:variant>
      <vt:variant>
        <vt:lpstr>Tytuły slajdów</vt:lpstr>
      </vt:variant>
      <vt:variant>
        <vt:i4>51</vt:i4>
      </vt:variant>
    </vt:vector>
  </HeadingPairs>
  <TitlesOfParts>
    <vt:vector size="59" baseType="lpstr">
      <vt:lpstr>Inter Medium</vt:lpstr>
      <vt:lpstr>Noto Sans Symbols</vt:lpstr>
      <vt:lpstr>Arial</vt:lpstr>
      <vt:lpstr>Calibri</vt:lpstr>
      <vt:lpstr>Calibri Light</vt:lpstr>
      <vt:lpstr>Wingdings</vt:lpstr>
      <vt:lpstr>1_Motyw pakietu Office 2013–2022</vt:lpstr>
      <vt:lpstr>Motyw pakietu Office 2013–2022</vt:lpstr>
      <vt:lpstr>Projekt „Uniwersytet otwarty na potrzeby osób z niepełnosprawnościami” dofinansowany ze środków Programu Operacyjnego Wiedza Edukacja Rozwój POWR.03.05.00-00-A023/19</vt:lpstr>
      <vt:lpstr>Standardy dostępności- poziom rozszerzony</vt:lpstr>
      <vt:lpstr>Otoczenie budynku – parking (1 z 2)</vt:lpstr>
      <vt:lpstr>Otoczenie budynku – parking (2 z 2)</vt:lpstr>
      <vt:lpstr>Zasięg rąk</vt:lpstr>
      <vt:lpstr>Standardy projektowania przestrzeni (1 z 2)</vt:lpstr>
      <vt:lpstr>Standardy projektowania przestrzeni (2 z 2)</vt:lpstr>
      <vt:lpstr>Budynek a ewakuacja (1 z 4)</vt:lpstr>
      <vt:lpstr>Budynek a ewakuacja (2 z 4)</vt:lpstr>
      <vt:lpstr>Budynek a ewakuacja (3 z 4)</vt:lpstr>
      <vt:lpstr>Budynek a ewakuacja (4 z 4)</vt:lpstr>
      <vt:lpstr>Schody (1 z 3)</vt:lpstr>
      <vt:lpstr>Schody (2 z 3)</vt:lpstr>
      <vt:lpstr>Schody (3 z 3)</vt:lpstr>
      <vt:lpstr>Web Content Accessibility Guidelines</vt:lpstr>
      <vt:lpstr>Zasada postrzegalności (1 z 2)</vt:lpstr>
      <vt:lpstr>Zasada postrzegalności (2 z 2)</vt:lpstr>
      <vt:lpstr>Tekst alternatywny</vt:lpstr>
      <vt:lpstr>Dostępność multimediów (1 z 2)</vt:lpstr>
      <vt:lpstr>Dostępność multimediów (2 z 2)</vt:lpstr>
      <vt:lpstr>Napisy w multimediach i w Internecie (1 z 2)</vt:lpstr>
      <vt:lpstr>Napisy w multimediach i w Internecie (2 z 2)</vt:lpstr>
      <vt:lpstr>Możliwość adaptacji i rozróżnienia</vt:lpstr>
      <vt:lpstr>Zrozumiała kolejność i struktura</vt:lpstr>
      <vt:lpstr>Zasada funkcjonalności</vt:lpstr>
      <vt:lpstr>Możliwość nawigacji</vt:lpstr>
      <vt:lpstr>Brak pułapki na klawiaturę</vt:lpstr>
      <vt:lpstr>Migotanie -„ataki padaczki”</vt:lpstr>
      <vt:lpstr>Wystarczająca ilość czasu (1 z 2)</vt:lpstr>
      <vt:lpstr>Wystarczająca ilość czasu (2 z 2)</vt:lpstr>
      <vt:lpstr>Zasada zrozumiałości (1 z 2)</vt:lpstr>
      <vt:lpstr>Zasada zrozumiałości (2 z 2)</vt:lpstr>
      <vt:lpstr>Możliwość odczytania, przewidywalność</vt:lpstr>
      <vt:lpstr>Zasada kompatybilności</vt:lpstr>
      <vt:lpstr>Rzetelność</vt:lpstr>
      <vt:lpstr>USTAWA o dostępności cyfrowej</vt:lpstr>
      <vt:lpstr>Wyłączenia z ustawy (Art. 3.) (1 z 4)</vt:lpstr>
      <vt:lpstr>Wyłączenia z ustawy (Art. 3.) (2 z 4)</vt:lpstr>
      <vt:lpstr>Wyłączenia z ustawy (Art. 3.) (3 z 4)</vt:lpstr>
      <vt:lpstr>Wyłączenia z ustawy (Art. 3.) (4 z 4)</vt:lpstr>
      <vt:lpstr>Definicje pojęć (Art. 4.) (1 z 3) </vt:lpstr>
      <vt:lpstr>Definicje pojęć (Art. 4.) (2 z 3) </vt:lpstr>
      <vt:lpstr>Definicje pojęć (Art. 4.) (3 z 3) </vt:lpstr>
      <vt:lpstr>Wymagania dostępności (Art. 5.)</vt:lpstr>
      <vt:lpstr>Publikacja informacji dostępnych cyfrowo</vt:lpstr>
      <vt:lpstr>Deklaracja dostępności (art. 10) (1 z 5)</vt:lpstr>
      <vt:lpstr>Deklaracja dostępności (art. 10) (2 z 5)</vt:lpstr>
      <vt:lpstr>Deklaracja dostępności (art. 10) (3 z 5)</vt:lpstr>
      <vt:lpstr>Deklaracja dostępności (art. 10) (4 z 5)</vt:lpstr>
      <vt:lpstr>Deklaracja dostępności (art. 10) (5 z 5)</vt:lpstr>
      <vt:lpstr>Podsumowanie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Administracja i Zarządzanie Moduł 4. Standardy dostępności zaawansowany</dc:title>
  <dc:creator>Monika Knefel</dc:creator>
  <cp:keywords>Szkolenie; Standardy dostępności</cp:keywords>
  <cp:lastModifiedBy>Sebastian Grabek</cp:lastModifiedBy>
  <cp:revision>139</cp:revision>
  <cp:lastPrinted>2024-01-16T11:53:28Z</cp:lastPrinted>
  <dcterms:created xsi:type="dcterms:W3CDTF">2024-01-08T18:10:14Z</dcterms:created>
  <dcterms:modified xsi:type="dcterms:W3CDTF">2026-02-25T07:37:11Z</dcterms:modified>
</cp:coreProperties>
</file>